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60" r:id="rId2"/>
  </p:sldMasterIdLst>
  <p:notesMasterIdLst>
    <p:notesMasterId r:id="rId45"/>
  </p:notesMasterIdLst>
  <p:sldIdLst>
    <p:sldId id="256" r:id="rId3"/>
    <p:sldId id="257" r:id="rId4"/>
    <p:sldId id="317" r:id="rId5"/>
    <p:sldId id="318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8" r:id="rId16"/>
    <p:sldId id="269" r:id="rId17"/>
    <p:sldId id="270" r:id="rId18"/>
    <p:sldId id="272" r:id="rId19"/>
    <p:sldId id="273" r:id="rId20"/>
    <p:sldId id="274" r:id="rId21"/>
    <p:sldId id="275" r:id="rId22"/>
    <p:sldId id="277" r:id="rId23"/>
    <p:sldId id="278" r:id="rId24"/>
    <p:sldId id="280" r:id="rId25"/>
    <p:sldId id="281" r:id="rId26"/>
    <p:sldId id="284" r:id="rId27"/>
    <p:sldId id="285" r:id="rId28"/>
    <p:sldId id="287" r:id="rId29"/>
    <p:sldId id="291" r:id="rId30"/>
    <p:sldId id="294" r:id="rId31"/>
    <p:sldId id="295" r:id="rId32"/>
    <p:sldId id="298" r:id="rId33"/>
    <p:sldId id="300" r:id="rId34"/>
    <p:sldId id="303" r:id="rId35"/>
    <p:sldId id="304" r:id="rId36"/>
    <p:sldId id="306" r:id="rId37"/>
    <p:sldId id="307" r:id="rId38"/>
    <p:sldId id="309" r:id="rId39"/>
    <p:sldId id="313" r:id="rId40"/>
    <p:sldId id="314" r:id="rId41"/>
    <p:sldId id="315" r:id="rId42"/>
    <p:sldId id="319" r:id="rId43"/>
    <p:sldId id="316" r:id="rId44"/>
  </p:sldIdLst>
  <p:sldSz cx="9144000" cy="5143500" type="screen16x9"/>
  <p:notesSz cx="6858000" cy="9144000"/>
  <p:embeddedFontLst>
    <p:embeddedFont>
      <p:font typeface="Average" panose="02000503040000020003" pitchFamily="2" charset="77"/>
      <p:regular r:id="rId46"/>
    </p:embeddedFont>
    <p:embeddedFont>
      <p:font typeface="Oswald" pitchFamily="2" charset="77"/>
      <p:regular r:id="rId4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43"/>
  </p:normalViewPr>
  <p:slideViewPr>
    <p:cSldViewPr snapToGrid="0">
      <p:cViewPr varScale="1">
        <p:scale>
          <a:sx n="160" d="100"/>
          <a:sy n="160" d="100"/>
        </p:scale>
        <p:origin x="240" y="16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font" Target="fonts/font2.fntdata"/><Relationship Id="rId50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font" Target="fonts/font1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6c071f86c9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6c071f86c9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bca41078d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7bca41078d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7bca41078d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7bca41078d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7bca41078d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7bca41078d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7bca41078d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7bca41078d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6c071f86c9_7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6c071f86c9_7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7bca41078d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7bca41078d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7bca41078d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7bca41078d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7bca41078d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7bca41078d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6c071f86c9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6c071f86c9_0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7bca41078d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7bca41078d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6c071f86c9_13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6c071f86c9_13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7bca41078d_0_1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7bca41078d_0_1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7bca41078d_0_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7bca41078d_0_1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7bca41078d_0_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7bca41078d_0_2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7bca41078d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7bca41078d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7bca41078d_0_2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7bca41078d_0_2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7bca41078d_0_2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7bca41078d_0_2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7bca41078d_0_2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7bca41078d_0_2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7bca41078d_0_4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7bca41078d_0_4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6c071f86c9_7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6c071f86c9_7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7bca41078d_0_3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7bca41078d_0_3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7bca41078d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7bca41078d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7bca41078d_0_3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7bca41078d_0_3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7bca41078d_0_4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7bca41078d_0_4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7bca41078d_0_3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7bca41078d_0_3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7bca41078d_0_4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7bca41078d_0_4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7bca41078d_0_4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7bca41078d_0_4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7bca41078d_0_4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7bca41078d_0_4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7b6b4c3c62_3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7b6b4c3c62_3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7bca41078d_0_4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7bca41078d_0_4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7bca41078d_1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7bca41078d_1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7bca41078d_1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7bca41078d_1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04529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7bca41078d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7bca41078d_0_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6c071f86c9_15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6c071f86c9_15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7bca41078d_0_1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7bca41078d_0_1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7bca41078d_0_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7bca41078d_0_1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7bca41078d_1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7bca41078d_1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6c071f86c9_13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6c071f86c9_13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7bca41078d_1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7bca41078d_1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oogle Shape;55;p14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56" name="Google Shape;56;p14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14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14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" name="Google Shape;59;p14"/>
          <p:cNvSpPr txBox="1">
            <a:spLocks noGrp="1"/>
          </p:cNvSpPr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subTitle" idx="1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push dir="r"/>
      </p:transition>
    </mc:Choice>
    <mc:Fallback xmlns="">
      <p:transition>
        <p:push dir="r"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>
            <a:spLocks noGrp="1"/>
          </p:cNvSpPr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push dir="r"/>
      </p:transition>
    </mc:Choice>
    <mc:Fallback xmlns="">
      <p:transition>
        <p:push dir="r"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8" name="Google Shape;68;p16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push dir="r"/>
      </p:transition>
    </mc:Choice>
    <mc:Fallback xmlns="">
      <p:transition>
        <p:push dir="r"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2" name="Google Shape;72;p17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3" name="Google Shape;73;p17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push dir="r"/>
      </p:transition>
    </mc:Choice>
    <mc:Fallback xmlns="">
      <p:transition>
        <p:push dir="r"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8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push dir="r"/>
      </p:transition>
    </mc:Choice>
    <mc:Fallback xmlns="">
      <p:transition>
        <p:push dir="r"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9" name="Google Shape;79;p19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80" name="Google Shape;80;p19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push dir="r"/>
      </p:transition>
    </mc:Choice>
    <mc:Fallback xmlns="">
      <p:transition>
        <p:push dir="r"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2"/>
        </a:solid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0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20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push dir="r"/>
      </p:transition>
    </mc:Choice>
    <mc:Fallback xmlns="">
      <p:transition>
        <p:push dir="r"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1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6" name="Google Shape;86;p21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7" name="Google Shape;87;p21"/>
          <p:cNvSpPr txBox="1">
            <a:spLocks noGrp="1"/>
          </p:cNvSpPr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88" name="Google Shape;88;p21"/>
          <p:cNvSpPr txBox="1">
            <a:spLocks noGrp="1"/>
          </p:cNvSpPr>
          <p:nvPr>
            <p:ph type="subTitle" idx="1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21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21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push dir="r"/>
      </p:transition>
    </mc:Choice>
    <mc:Fallback xmlns="">
      <p:transition>
        <p:push dir="r"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>
            <a:endParaRPr/>
          </a:p>
        </p:txBody>
      </p:sp>
      <p:sp>
        <p:nvSpPr>
          <p:cNvPr id="93" name="Google Shape;93;p22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push dir="r"/>
      </p:transition>
    </mc:Choice>
    <mc:Fallback xmlns="">
      <p:transition>
        <p:push dir="r"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3"/>
          <p:cNvSpPr txBox="1">
            <a:spLocks noGrp="1"/>
          </p:cNvSpPr>
          <p:nvPr>
            <p:ph type="title" hasCustomPrompt="1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6" name="Google Shape;96;p23"/>
          <p:cNvSpPr txBox="1">
            <a:spLocks noGrp="1"/>
          </p:cNvSpPr>
          <p:nvPr>
            <p:ph type="body" idx="1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7" name="Google Shape;97;p23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push dir="r"/>
      </p:transition>
    </mc:Choice>
    <mc:Fallback xmlns="">
      <p:transition>
        <p:push dir="r"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4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push dir="r"/>
      </p:transition>
    </mc:Choice>
    <mc:Fallback xmlns="">
      <p:transition>
        <p:push dir="r"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 panose="02000503040000020003"/>
              <a:buChar char="●"/>
              <a:defRPr sz="1800">
                <a:solidFill>
                  <a:schemeClr val="accent3"/>
                </a:solidFill>
                <a:latin typeface="Average" panose="02000503040000020003"/>
                <a:ea typeface="Average" panose="02000503040000020003"/>
                <a:cs typeface="Average" panose="02000503040000020003"/>
                <a:sym typeface="Average" panose="02000503040000020003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 panose="02000503040000020003"/>
              <a:buChar char="○"/>
              <a:defRPr>
                <a:solidFill>
                  <a:schemeClr val="accent3"/>
                </a:solidFill>
                <a:latin typeface="Average" panose="02000503040000020003"/>
                <a:ea typeface="Average" panose="02000503040000020003"/>
                <a:cs typeface="Average" panose="02000503040000020003"/>
                <a:sym typeface="Average" panose="02000503040000020003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 panose="02000503040000020003"/>
              <a:buChar char="■"/>
              <a:defRPr>
                <a:solidFill>
                  <a:schemeClr val="accent3"/>
                </a:solidFill>
                <a:latin typeface="Average" panose="02000503040000020003"/>
                <a:ea typeface="Average" panose="02000503040000020003"/>
                <a:cs typeface="Average" panose="02000503040000020003"/>
                <a:sym typeface="Average" panose="02000503040000020003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 panose="02000503040000020003"/>
              <a:buChar char="●"/>
              <a:defRPr>
                <a:solidFill>
                  <a:schemeClr val="accent3"/>
                </a:solidFill>
                <a:latin typeface="Average" panose="02000503040000020003"/>
                <a:ea typeface="Average" panose="02000503040000020003"/>
                <a:cs typeface="Average" panose="02000503040000020003"/>
                <a:sym typeface="Average" panose="02000503040000020003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 panose="02000503040000020003"/>
              <a:buChar char="○"/>
              <a:defRPr>
                <a:solidFill>
                  <a:schemeClr val="accent3"/>
                </a:solidFill>
                <a:latin typeface="Average" panose="02000503040000020003"/>
                <a:ea typeface="Average" panose="02000503040000020003"/>
                <a:cs typeface="Average" panose="02000503040000020003"/>
                <a:sym typeface="Average" panose="02000503040000020003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 panose="02000503040000020003"/>
              <a:buChar char="■"/>
              <a:defRPr>
                <a:solidFill>
                  <a:schemeClr val="accent3"/>
                </a:solidFill>
                <a:latin typeface="Average" panose="02000503040000020003"/>
                <a:ea typeface="Average" panose="02000503040000020003"/>
                <a:cs typeface="Average" panose="02000503040000020003"/>
                <a:sym typeface="Average" panose="02000503040000020003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 panose="02000503040000020003"/>
              <a:buChar char="●"/>
              <a:defRPr>
                <a:solidFill>
                  <a:schemeClr val="accent3"/>
                </a:solidFill>
                <a:latin typeface="Average" panose="02000503040000020003"/>
                <a:ea typeface="Average" panose="02000503040000020003"/>
                <a:cs typeface="Average" panose="02000503040000020003"/>
                <a:sym typeface="Average" panose="02000503040000020003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 panose="02000503040000020003"/>
              <a:buChar char="○"/>
              <a:defRPr>
                <a:solidFill>
                  <a:schemeClr val="accent3"/>
                </a:solidFill>
                <a:latin typeface="Average" panose="02000503040000020003"/>
                <a:ea typeface="Average" panose="02000503040000020003"/>
                <a:cs typeface="Average" panose="02000503040000020003"/>
                <a:sym typeface="Average" panose="02000503040000020003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Average" panose="02000503040000020003"/>
              <a:buChar char="■"/>
              <a:defRPr>
                <a:solidFill>
                  <a:schemeClr val="accent3"/>
                </a:solidFill>
                <a:latin typeface="Average" panose="02000503040000020003"/>
                <a:ea typeface="Average" panose="02000503040000020003"/>
                <a:cs typeface="Average" panose="02000503040000020003"/>
                <a:sym typeface="Average" panose="02000503040000020003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accent3"/>
                </a:solidFill>
                <a:latin typeface="Average" panose="02000503040000020003"/>
                <a:ea typeface="Average" panose="02000503040000020003"/>
                <a:cs typeface="Average" panose="02000503040000020003"/>
                <a:sym typeface="Average" panose="02000503040000020003"/>
              </a:defRPr>
            </a:lvl1pPr>
            <a:lvl2pPr lvl="1" algn="r" rtl="0">
              <a:buNone/>
              <a:defRPr sz="1000">
                <a:solidFill>
                  <a:schemeClr val="accent3"/>
                </a:solidFill>
                <a:latin typeface="Average" panose="02000503040000020003"/>
                <a:ea typeface="Average" panose="02000503040000020003"/>
                <a:cs typeface="Average" panose="02000503040000020003"/>
                <a:sym typeface="Average" panose="02000503040000020003"/>
              </a:defRPr>
            </a:lvl2pPr>
            <a:lvl3pPr lvl="2" algn="r" rtl="0">
              <a:buNone/>
              <a:defRPr sz="1000">
                <a:solidFill>
                  <a:schemeClr val="accent3"/>
                </a:solidFill>
                <a:latin typeface="Average" panose="02000503040000020003"/>
                <a:ea typeface="Average" panose="02000503040000020003"/>
                <a:cs typeface="Average" panose="02000503040000020003"/>
                <a:sym typeface="Average" panose="02000503040000020003"/>
              </a:defRPr>
            </a:lvl3pPr>
            <a:lvl4pPr lvl="3" algn="r" rtl="0">
              <a:buNone/>
              <a:defRPr sz="1000">
                <a:solidFill>
                  <a:schemeClr val="accent3"/>
                </a:solidFill>
                <a:latin typeface="Average" panose="02000503040000020003"/>
                <a:ea typeface="Average" panose="02000503040000020003"/>
                <a:cs typeface="Average" panose="02000503040000020003"/>
                <a:sym typeface="Average" panose="02000503040000020003"/>
              </a:defRPr>
            </a:lvl4pPr>
            <a:lvl5pPr lvl="4" algn="r" rtl="0">
              <a:buNone/>
              <a:defRPr sz="1000">
                <a:solidFill>
                  <a:schemeClr val="accent3"/>
                </a:solidFill>
                <a:latin typeface="Average" panose="02000503040000020003"/>
                <a:ea typeface="Average" panose="02000503040000020003"/>
                <a:cs typeface="Average" panose="02000503040000020003"/>
                <a:sym typeface="Average" panose="02000503040000020003"/>
              </a:defRPr>
            </a:lvl5pPr>
            <a:lvl6pPr lvl="5" algn="r" rtl="0">
              <a:buNone/>
              <a:defRPr sz="1000">
                <a:solidFill>
                  <a:schemeClr val="accent3"/>
                </a:solidFill>
                <a:latin typeface="Average" panose="02000503040000020003"/>
                <a:ea typeface="Average" panose="02000503040000020003"/>
                <a:cs typeface="Average" panose="02000503040000020003"/>
                <a:sym typeface="Average" panose="02000503040000020003"/>
              </a:defRPr>
            </a:lvl6pPr>
            <a:lvl7pPr lvl="6" algn="r" rtl="0">
              <a:buNone/>
              <a:defRPr sz="1000">
                <a:solidFill>
                  <a:schemeClr val="accent3"/>
                </a:solidFill>
                <a:latin typeface="Average" panose="02000503040000020003"/>
                <a:ea typeface="Average" panose="02000503040000020003"/>
                <a:cs typeface="Average" panose="02000503040000020003"/>
                <a:sym typeface="Average" panose="02000503040000020003"/>
              </a:defRPr>
            </a:lvl7pPr>
            <a:lvl8pPr lvl="7" algn="r" rtl="0">
              <a:buNone/>
              <a:defRPr sz="1000">
                <a:solidFill>
                  <a:schemeClr val="accent3"/>
                </a:solidFill>
                <a:latin typeface="Average" panose="02000503040000020003"/>
                <a:ea typeface="Average" panose="02000503040000020003"/>
                <a:cs typeface="Average" panose="02000503040000020003"/>
                <a:sym typeface="Average" panose="02000503040000020003"/>
              </a:defRPr>
            </a:lvl8pPr>
            <a:lvl9pPr lvl="8" algn="r" rtl="0">
              <a:buNone/>
              <a:defRPr sz="1000">
                <a:solidFill>
                  <a:schemeClr val="accent3"/>
                </a:solidFill>
                <a:latin typeface="Average" panose="02000503040000020003"/>
                <a:ea typeface="Average" panose="02000503040000020003"/>
                <a:cs typeface="Average" panose="02000503040000020003"/>
                <a:sym typeface="Average" panose="02000503040000020003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p14:dur="100">
        <p:push dir="r"/>
      </p:transition>
    </mc:Choice>
    <mc:Fallback xmlns="">
      <p:transition>
        <p:push dir="r"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://18.140.234.138:8080/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://18.140.234.138:5000/" TargetMode="External"/><Relationship Id="rId4" Type="http://schemas.openxmlformats.org/officeDocument/2006/relationships/hyperlink" Target="http://3.1.80.54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2.tiff"/><Relationship Id="rId4" Type="http://schemas.openxmlformats.org/officeDocument/2006/relationships/image" Target="../media/image11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5"/>
          <p:cNvSpPr txBox="1">
            <a:spLocks noGrp="1"/>
          </p:cNvSpPr>
          <p:nvPr>
            <p:ph type="ctrTitle"/>
          </p:nvPr>
        </p:nvSpPr>
        <p:spPr>
          <a:xfrm>
            <a:off x="671270" y="1081200"/>
            <a:ext cx="7801500" cy="173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Online Book Rental Library</a:t>
            </a:r>
          </a:p>
        </p:txBody>
      </p:sp>
      <p:sp>
        <p:nvSpPr>
          <p:cNvPr id="105" name="Google Shape;105;p25"/>
          <p:cNvSpPr txBox="1">
            <a:spLocks noGrp="1"/>
          </p:cNvSpPr>
          <p:nvPr>
            <p:ph type="subTitle" idx="1"/>
          </p:nvPr>
        </p:nvSpPr>
        <p:spPr>
          <a:xfrm>
            <a:off x="391800" y="3064375"/>
            <a:ext cx="6061800" cy="173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Nhóm 6: 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-	Trần Nguyễn Khánh Ninh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-	Đỗ Hồng Phong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-	Nguyễn Đức Thắng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-	Đỗ Đình Trường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-	Đinh Quang Vũ</a:t>
            </a:r>
            <a:endParaRPr sz="1800"/>
          </a:p>
        </p:txBody>
      </p:sp>
      <p:pic>
        <p:nvPicPr>
          <p:cNvPr id="106" name="Google Shape;106;p25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2776538" y="587350"/>
            <a:ext cx="3590925" cy="121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push dir="r"/>
      </p:transition>
    </mc:Choice>
    <mc:Fallback xmlns="">
      <p:transition>
        <p:push dir="r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BẢO MẬT</a:t>
            </a:r>
          </a:p>
        </p:txBody>
      </p:sp>
      <p:sp>
        <p:nvSpPr>
          <p:cNvPr id="156" name="Google Shape;156;p3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b="1" dirty="0" err="1">
                <a:solidFill>
                  <a:schemeClr val="tx1"/>
                </a:solidFill>
              </a:rPr>
              <a:t>Passlib</a:t>
            </a:r>
            <a:r>
              <a:rPr lang="en-US" dirty="0">
                <a:solidFill>
                  <a:schemeClr val="tx1"/>
                </a:solidFill>
              </a:rPr>
              <a:t>: Password </a:t>
            </a:r>
            <a:r>
              <a:rPr lang="en-US" dirty="0" err="1">
                <a:solidFill>
                  <a:schemeClr val="tx1"/>
                </a:solidFill>
              </a:rPr>
              <a:t>được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lưu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trữ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và</a:t>
            </a:r>
            <a:r>
              <a:rPr lang="en-US" dirty="0">
                <a:solidFill>
                  <a:schemeClr val="tx1"/>
                </a:solidFill>
              </a:rPr>
              <a:t> so </a:t>
            </a:r>
            <a:r>
              <a:rPr lang="en-US" dirty="0" err="1">
                <a:solidFill>
                  <a:schemeClr val="tx1"/>
                </a:solidFill>
              </a:rPr>
              <a:t>sánh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bằng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thuật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toán</a:t>
            </a:r>
            <a:r>
              <a:rPr lang="en-US" dirty="0">
                <a:solidFill>
                  <a:schemeClr val="tx1"/>
                </a:solidFill>
              </a:rPr>
              <a:t> hash PBKDF2_SHA256.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b="1" dirty="0">
                <a:solidFill>
                  <a:schemeClr val="tx1"/>
                </a:solidFill>
              </a:rPr>
              <a:t>Flask-JWT-Extended</a:t>
            </a:r>
            <a:r>
              <a:rPr lang="en-US" dirty="0">
                <a:solidFill>
                  <a:schemeClr val="tx1"/>
                </a:solidFill>
              </a:rPr>
              <a:t>: </a:t>
            </a:r>
            <a:r>
              <a:rPr lang="en-US" dirty="0" err="1">
                <a:solidFill>
                  <a:schemeClr val="tx1"/>
                </a:solidFill>
              </a:rPr>
              <a:t>Quản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lý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xác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thực</a:t>
            </a:r>
            <a:r>
              <a:rPr lang="en-US" dirty="0">
                <a:solidFill>
                  <a:schemeClr val="tx1"/>
                </a:solidFill>
              </a:rPr>
              <a:t> user </a:t>
            </a:r>
            <a:r>
              <a:rPr lang="en-US" dirty="0" err="1">
                <a:solidFill>
                  <a:schemeClr val="tx1"/>
                </a:solidFill>
              </a:rPr>
              <a:t>theo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chuẩn</a:t>
            </a:r>
            <a:r>
              <a:rPr lang="en-US" dirty="0">
                <a:solidFill>
                  <a:schemeClr val="tx1"/>
                </a:solidFill>
              </a:rPr>
              <a:t> OAuth 2.0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b="1" dirty="0">
                <a:solidFill>
                  <a:schemeClr val="tx1"/>
                </a:solidFill>
              </a:rPr>
              <a:t>XSS</a:t>
            </a:r>
            <a:r>
              <a:rPr lang="en-US" dirty="0">
                <a:solidFill>
                  <a:schemeClr val="tx1"/>
                </a:solidFill>
              </a:rPr>
              <a:t>: Type-restricted parameters, validate  + escape input </a:t>
            </a:r>
            <a:r>
              <a:rPr lang="en-US" dirty="0" err="1">
                <a:solidFill>
                  <a:schemeClr val="tx1"/>
                </a:solidFill>
              </a:rPr>
              <a:t>trước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khi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lưu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vào</a:t>
            </a:r>
            <a:r>
              <a:rPr lang="en-US" dirty="0">
                <a:solidFill>
                  <a:schemeClr val="tx1"/>
                </a:solidFill>
              </a:rPr>
              <a:t> database.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b="1" dirty="0">
                <a:solidFill>
                  <a:schemeClr val="tx1"/>
                </a:solidFill>
              </a:rPr>
              <a:t>SQL Injection</a:t>
            </a:r>
            <a:r>
              <a:rPr lang="en-US" dirty="0">
                <a:solidFill>
                  <a:schemeClr val="tx1"/>
                </a:solidFill>
              </a:rPr>
              <a:t>: Query </a:t>
            </a:r>
            <a:r>
              <a:rPr lang="en-US" dirty="0" err="1">
                <a:solidFill>
                  <a:schemeClr val="tx1"/>
                </a:solidFill>
              </a:rPr>
              <a:t>thông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thường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được</a:t>
            </a:r>
            <a:r>
              <a:rPr lang="en-US" dirty="0">
                <a:solidFill>
                  <a:schemeClr val="tx1"/>
                </a:solidFill>
              </a:rPr>
              <a:t> filter </a:t>
            </a:r>
            <a:r>
              <a:rPr lang="en-US" dirty="0" err="1">
                <a:solidFill>
                  <a:schemeClr val="tx1"/>
                </a:solidFill>
              </a:rPr>
              <a:t>bởi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SQLAlchemy</a:t>
            </a:r>
            <a:endParaRPr lang="en-US" dirty="0">
              <a:solidFill>
                <a:schemeClr val="tx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b="1" dirty="0">
                <a:solidFill>
                  <a:schemeClr val="tx1"/>
                </a:solidFill>
              </a:rPr>
              <a:t>IDOR</a:t>
            </a:r>
            <a:r>
              <a:rPr lang="en-US" dirty="0">
                <a:solidFill>
                  <a:schemeClr val="tx1"/>
                </a:solidFill>
              </a:rPr>
              <a:t>: </a:t>
            </a:r>
            <a:r>
              <a:rPr lang="en-US" dirty="0" err="1">
                <a:solidFill>
                  <a:schemeClr val="tx1"/>
                </a:solidFill>
              </a:rPr>
              <a:t>Kiểm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tra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quyền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sở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hữu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của</a:t>
            </a:r>
            <a:r>
              <a:rPr lang="en-US" dirty="0">
                <a:solidFill>
                  <a:schemeClr val="tx1"/>
                </a:solidFill>
              </a:rPr>
              <a:t> user </a:t>
            </a:r>
            <a:r>
              <a:rPr lang="en-US" dirty="0" err="1">
                <a:solidFill>
                  <a:schemeClr val="tx1"/>
                </a:solidFill>
              </a:rPr>
              <a:t>đối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với</a:t>
            </a:r>
            <a:r>
              <a:rPr lang="en-US" dirty="0">
                <a:solidFill>
                  <a:schemeClr val="tx1"/>
                </a:solidFill>
              </a:rPr>
              <a:t> resource </a:t>
            </a:r>
            <a:r>
              <a:rPr lang="en-US" dirty="0" err="1">
                <a:solidFill>
                  <a:schemeClr val="tx1"/>
                </a:solidFill>
              </a:rPr>
              <a:t>trước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khi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cho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phép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truy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cập</a:t>
            </a:r>
            <a:endParaRPr 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push dir="r"/>
      </p:transition>
    </mc:Choice>
    <mc:Fallback xmlns="">
      <p:transition>
        <p:push dir="r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Các Actor chính</a:t>
            </a:r>
          </a:p>
        </p:txBody>
      </p:sp>
      <p:sp>
        <p:nvSpPr>
          <p:cNvPr id="162" name="Google Shape;162;p33"/>
          <p:cNvSpPr txBox="1"/>
          <p:nvPr/>
        </p:nvSpPr>
        <p:spPr>
          <a:xfrm>
            <a:off x="721725" y="1337000"/>
            <a:ext cx="7126500" cy="28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tx1"/>
                </a:solidFill>
                <a:latin typeface="Average" panose="02000503040000020003"/>
                <a:ea typeface="Average" panose="02000503040000020003"/>
                <a:cs typeface="Average" panose="02000503040000020003"/>
                <a:sym typeface="Average" panose="02000503040000020003"/>
              </a:rPr>
              <a:t>- Actor</a:t>
            </a:r>
            <a:r>
              <a:rPr lang="en-US" sz="1800" dirty="0">
                <a:solidFill>
                  <a:schemeClr val="tx1"/>
                </a:solidFill>
                <a:latin typeface="Average" panose="02000503040000020003"/>
                <a:ea typeface="Average" panose="02000503040000020003"/>
                <a:cs typeface="Average" panose="02000503040000020003"/>
                <a:sym typeface="Average" panose="02000503040000020003"/>
              </a:rPr>
              <a:t> : </a:t>
            </a:r>
            <a:r>
              <a:rPr lang="en-US" sz="1800" dirty="0" err="1">
                <a:solidFill>
                  <a:schemeClr val="tx1"/>
                </a:solidFill>
                <a:latin typeface="Average" panose="02000503040000020003"/>
                <a:ea typeface="Average" panose="02000503040000020003"/>
                <a:cs typeface="Average" panose="02000503040000020003"/>
                <a:sym typeface="Average" panose="02000503040000020003"/>
              </a:rPr>
              <a:t>Người</a:t>
            </a:r>
            <a:r>
              <a:rPr lang="en-US" sz="1800" dirty="0">
                <a:solidFill>
                  <a:schemeClr val="tx1"/>
                </a:solidFill>
                <a:latin typeface="Average" panose="02000503040000020003"/>
                <a:ea typeface="Average" panose="02000503040000020003"/>
                <a:cs typeface="Average" panose="02000503040000020003"/>
                <a:sym typeface="Average" panose="02000503040000020003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Average" panose="02000503040000020003"/>
                <a:ea typeface="Average" panose="02000503040000020003"/>
                <a:cs typeface="Average" panose="02000503040000020003"/>
                <a:sym typeface="Average" panose="02000503040000020003"/>
              </a:rPr>
              <a:t>dùng</a:t>
            </a:r>
            <a:r>
              <a:rPr lang="en-US" sz="1800" dirty="0">
                <a:solidFill>
                  <a:schemeClr val="tx1"/>
                </a:solidFill>
                <a:latin typeface="Average" panose="02000503040000020003"/>
                <a:ea typeface="Average" panose="02000503040000020003"/>
                <a:cs typeface="Average" panose="02000503040000020003"/>
                <a:sym typeface="Average" panose="02000503040000020003"/>
              </a:rPr>
              <a:t> (</a:t>
            </a:r>
            <a:r>
              <a:rPr lang="en-US" sz="1800" dirty="0" err="1">
                <a:solidFill>
                  <a:schemeClr val="tx1"/>
                </a:solidFill>
                <a:latin typeface="Average" panose="02000503040000020003"/>
                <a:ea typeface="Average" panose="02000503040000020003"/>
                <a:cs typeface="Average" panose="02000503040000020003"/>
                <a:sym typeface="Average" panose="02000503040000020003"/>
              </a:rPr>
              <a:t>Là</a:t>
            </a:r>
            <a:r>
              <a:rPr lang="en-US" sz="1800" dirty="0">
                <a:solidFill>
                  <a:schemeClr val="tx1"/>
                </a:solidFill>
                <a:latin typeface="Average" panose="02000503040000020003"/>
                <a:ea typeface="Average" panose="02000503040000020003"/>
                <a:cs typeface="Average" panose="02000503040000020003"/>
                <a:sym typeface="Average" panose="02000503040000020003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Average" panose="02000503040000020003"/>
                <a:ea typeface="Average" panose="02000503040000020003"/>
                <a:cs typeface="Average" panose="02000503040000020003"/>
                <a:sym typeface="Average" panose="02000503040000020003"/>
              </a:rPr>
              <a:t>nhóm</a:t>
            </a:r>
            <a:r>
              <a:rPr lang="en-US" sz="1800" dirty="0">
                <a:solidFill>
                  <a:schemeClr val="tx1"/>
                </a:solidFill>
                <a:latin typeface="Average" panose="02000503040000020003"/>
                <a:ea typeface="Average" panose="02000503040000020003"/>
                <a:cs typeface="Average" panose="02000503040000020003"/>
                <a:sym typeface="Average" panose="02000503040000020003"/>
              </a:rPr>
              <a:t> actor </a:t>
            </a:r>
            <a:r>
              <a:rPr lang="en-US" sz="1800" dirty="0" err="1">
                <a:solidFill>
                  <a:schemeClr val="tx1"/>
                </a:solidFill>
                <a:latin typeface="Average" panose="02000503040000020003"/>
                <a:ea typeface="Average" panose="02000503040000020003"/>
                <a:cs typeface="Average" panose="02000503040000020003"/>
                <a:sym typeface="Average" panose="02000503040000020003"/>
              </a:rPr>
              <a:t>chung</a:t>
            </a:r>
            <a:r>
              <a:rPr lang="en-US" sz="1800" dirty="0">
                <a:solidFill>
                  <a:schemeClr val="tx1"/>
                </a:solidFill>
                <a:latin typeface="Average" panose="02000503040000020003"/>
                <a:ea typeface="Average" panose="02000503040000020003"/>
                <a:cs typeface="Average" panose="02000503040000020003"/>
                <a:sym typeface="Average" panose="02000503040000020003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Average" panose="02000503040000020003"/>
                <a:ea typeface="Average" panose="02000503040000020003"/>
                <a:cs typeface="Average" panose="02000503040000020003"/>
                <a:sym typeface="Average" panose="02000503040000020003"/>
              </a:rPr>
              <a:t>nhất</a:t>
            </a:r>
            <a:r>
              <a:rPr lang="en-US" sz="1800" dirty="0">
                <a:solidFill>
                  <a:schemeClr val="tx1"/>
                </a:solidFill>
                <a:latin typeface="Average" panose="02000503040000020003"/>
                <a:ea typeface="Average" panose="02000503040000020003"/>
                <a:cs typeface="Average" panose="02000503040000020003"/>
                <a:sym typeface="Average" panose="02000503040000020003"/>
              </a:rPr>
              <a:t>), bao </a:t>
            </a:r>
            <a:r>
              <a:rPr lang="en-US" sz="1800" dirty="0" err="1">
                <a:solidFill>
                  <a:schemeClr val="tx1"/>
                </a:solidFill>
                <a:latin typeface="Average" panose="02000503040000020003"/>
                <a:ea typeface="Average" panose="02000503040000020003"/>
                <a:cs typeface="Average" panose="02000503040000020003"/>
                <a:sym typeface="Average" panose="02000503040000020003"/>
              </a:rPr>
              <a:t>gồm</a:t>
            </a:r>
            <a:r>
              <a:rPr lang="en-US" sz="1800" dirty="0">
                <a:solidFill>
                  <a:schemeClr val="tx1"/>
                </a:solidFill>
                <a:latin typeface="Average" panose="02000503040000020003"/>
                <a:ea typeface="Average" panose="02000503040000020003"/>
                <a:cs typeface="Average" panose="02000503040000020003"/>
                <a:sym typeface="Average" panose="02000503040000020003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Average" panose="02000503040000020003"/>
                <a:ea typeface="Average" panose="02000503040000020003"/>
                <a:cs typeface="Average" panose="02000503040000020003"/>
                <a:sym typeface="Average" panose="02000503040000020003"/>
              </a:rPr>
              <a:t>các</a:t>
            </a:r>
            <a:r>
              <a:rPr lang="en-US" sz="1800" dirty="0">
                <a:solidFill>
                  <a:schemeClr val="tx1"/>
                </a:solidFill>
                <a:latin typeface="Average" panose="02000503040000020003"/>
                <a:ea typeface="Average" panose="02000503040000020003"/>
                <a:cs typeface="Average" panose="02000503040000020003"/>
                <a:sym typeface="Average" panose="02000503040000020003"/>
              </a:rPr>
              <a:t> Actor </a:t>
            </a:r>
            <a:r>
              <a:rPr lang="en-US" sz="1800" dirty="0" err="1">
                <a:solidFill>
                  <a:schemeClr val="tx1"/>
                </a:solidFill>
                <a:latin typeface="Average" panose="02000503040000020003"/>
                <a:ea typeface="Average" panose="02000503040000020003"/>
                <a:cs typeface="Average" panose="02000503040000020003"/>
                <a:sym typeface="Average" panose="02000503040000020003"/>
              </a:rPr>
              <a:t>khác</a:t>
            </a:r>
            <a:r>
              <a:rPr lang="en-US" sz="1800" dirty="0">
                <a:solidFill>
                  <a:schemeClr val="tx1"/>
                </a:solidFill>
                <a:latin typeface="Average" panose="02000503040000020003"/>
                <a:ea typeface="Average" panose="02000503040000020003"/>
                <a:cs typeface="Average" panose="02000503040000020003"/>
                <a:sym typeface="Average" panose="02000503040000020003"/>
              </a:rPr>
              <a:t>:</a:t>
            </a:r>
            <a:endParaRPr sz="1800" dirty="0">
              <a:solidFill>
                <a:schemeClr val="tx1"/>
              </a:solidFill>
              <a:latin typeface="Average" panose="02000503040000020003"/>
              <a:ea typeface="Average" panose="02000503040000020003"/>
              <a:cs typeface="Average" panose="02000503040000020003"/>
              <a:sym typeface="Average" panose="02000503040000020003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 panose="02000503040000020003"/>
              <a:buChar char="●"/>
            </a:pPr>
            <a:r>
              <a:rPr lang="en-US" sz="1800" b="1" dirty="0">
                <a:solidFill>
                  <a:schemeClr val="tx1"/>
                </a:solidFill>
                <a:latin typeface="Average" panose="02000503040000020003"/>
                <a:ea typeface="Average" panose="02000503040000020003"/>
                <a:cs typeface="Average" panose="02000503040000020003"/>
                <a:sym typeface="Average" panose="02000503040000020003"/>
              </a:rPr>
              <a:t>Actor: </a:t>
            </a:r>
            <a:r>
              <a:rPr lang="en-US" sz="1800" dirty="0" err="1">
                <a:solidFill>
                  <a:schemeClr val="tx1"/>
                </a:solidFill>
                <a:latin typeface="Average" panose="02000503040000020003"/>
                <a:ea typeface="Average" panose="02000503040000020003"/>
                <a:cs typeface="Average" panose="02000503040000020003"/>
                <a:sym typeface="Average" panose="02000503040000020003"/>
              </a:rPr>
              <a:t>Người</a:t>
            </a:r>
            <a:r>
              <a:rPr lang="en-US" sz="1800" dirty="0">
                <a:solidFill>
                  <a:schemeClr val="tx1"/>
                </a:solidFill>
                <a:latin typeface="Average" panose="02000503040000020003"/>
                <a:ea typeface="Average" panose="02000503040000020003"/>
                <a:cs typeface="Average" panose="02000503040000020003"/>
                <a:sym typeface="Average" panose="02000503040000020003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Average" panose="02000503040000020003"/>
                <a:ea typeface="Average" panose="02000503040000020003"/>
                <a:cs typeface="Average" panose="02000503040000020003"/>
                <a:sym typeface="Average" panose="02000503040000020003"/>
              </a:rPr>
              <a:t>cho</a:t>
            </a:r>
            <a:r>
              <a:rPr lang="en-US" sz="1800" dirty="0">
                <a:solidFill>
                  <a:schemeClr val="tx1"/>
                </a:solidFill>
                <a:latin typeface="Average" panose="02000503040000020003"/>
                <a:ea typeface="Average" panose="02000503040000020003"/>
                <a:cs typeface="Average" panose="02000503040000020003"/>
                <a:sym typeface="Average" panose="02000503040000020003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Average" panose="02000503040000020003"/>
                <a:ea typeface="Average" panose="02000503040000020003"/>
                <a:cs typeface="Average" panose="02000503040000020003"/>
                <a:sym typeface="Average" panose="02000503040000020003"/>
              </a:rPr>
              <a:t>thuê</a:t>
            </a:r>
            <a:r>
              <a:rPr lang="en-US" sz="1800" dirty="0">
                <a:solidFill>
                  <a:schemeClr val="tx1"/>
                </a:solidFill>
                <a:latin typeface="Average" panose="02000503040000020003"/>
                <a:ea typeface="Average" panose="02000503040000020003"/>
                <a:cs typeface="Average" panose="02000503040000020003"/>
                <a:sym typeface="Average" panose="02000503040000020003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Average" panose="02000503040000020003"/>
                <a:ea typeface="Average" panose="02000503040000020003"/>
                <a:cs typeface="Average" panose="02000503040000020003"/>
                <a:sym typeface="Average" panose="02000503040000020003"/>
              </a:rPr>
              <a:t>sách</a:t>
            </a:r>
            <a:r>
              <a:rPr lang="en-US" sz="1800" dirty="0">
                <a:solidFill>
                  <a:schemeClr val="tx1"/>
                </a:solidFill>
                <a:latin typeface="Average" panose="02000503040000020003"/>
                <a:ea typeface="Average" panose="02000503040000020003"/>
                <a:cs typeface="Average" panose="02000503040000020003"/>
                <a:sym typeface="Average" panose="02000503040000020003"/>
              </a:rPr>
              <a:t>.</a:t>
            </a:r>
            <a:endParaRPr sz="1800" dirty="0">
              <a:solidFill>
                <a:schemeClr val="tx1"/>
              </a:solidFill>
              <a:latin typeface="Average" panose="02000503040000020003"/>
              <a:ea typeface="Average" panose="02000503040000020003"/>
              <a:cs typeface="Average" panose="02000503040000020003"/>
              <a:sym typeface="Average" panose="02000503040000020003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 panose="02000503040000020003"/>
              <a:buChar char="●"/>
            </a:pPr>
            <a:r>
              <a:rPr lang="en-US" sz="1800" b="1" dirty="0">
                <a:solidFill>
                  <a:schemeClr val="tx1"/>
                </a:solidFill>
                <a:latin typeface="Average" panose="02000503040000020003"/>
                <a:ea typeface="Average" panose="02000503040000020003"/>
                <a:cs typeface="Average" panose="02000503040000020003"/>
                <a:sym typeface="Average" panose="02000503040000020003"/>
              </a:rPr>
              <a:t>Actor: </a:t>
            </a:r>
            <a:r>
              <a:rPr lang="en-US" sz="1800" dirty="0" err="1">
                <a:solidFill>
                  <a:schemeClr val="tx1"/>
                </a:solidFill>
                <a:latin typeface="Average" panose="02000503040000020003"/>
                <a:ea typeface="Average" panose="02000503040000020003"/>
                <a:cs typeface="Average" panose="02000503040000020003"/>
                <a:sym typeface="Average" panose="02000503040000020003"/>
              </a:rPr>
              <a:t>Người</a:t>
            </a:r>
            <a:r>
              <a:rPr lang="en-US" sz="1800" dirty="0">
                <a:solidFill>
                  <a:schemeClr val="tx1"/>
                </a:solidFill>
                <a:latin typeface="Average" panose="02000503040000020003"/>
                <a:ea typeface="Average" panose="02000503040000020003"/>
                <a:cs typeface="Average" panose="02000503040000020003"/>
                <a:sym typeface="Average" panose="02000503040000020003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Average" panose="02000503040000020003"/>
                <a:ea typeface="Average" panose="02000503040000020003"/>
                <a:cs typeface="Average" panose="02000503040000020003"/>
                <a:sym typeface="Average" panose="02000503040000020003"/>
              </a:rPr>
              <a:t>mượn</a:t>
            </a:r>
            <a:r>
              <a:rPr lang="en-US" sz="1800" dirty="0">
                <a:solidFill>
                  <a:schemeClr val="tx1"/>
                </a:solidFill>
                <a:latin typeface="Average" panose="02000503040000020003"/>
                <a:ea typeface="Average" panose="02000503040000020003"/>
                <a:cs typeface="Average" panose="02000503040000020003"/>
                <a:sym typeface="Average" panose="02000503040000020003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Average" panose="02000503040000020003"/>
                <a:ea typeface="Average" panose="02000503040000020003"/>
                <a:cs typeface="Average" panose="02000503040000020003"/>
                <a:sym typeface="Average" panose="02000503040000020003"/>
              </a:rPr>
              <a:t>sách</a:t>
            </a:r>
            <a:r>
              <a:rPr lang="en-US" sz="1800" dirty="0">
                <a:solidFill>
                  <a:schemeClr val="tx1"/>
                </a:solidFill>
                <a:latin typeface="Average" panose="02000503040000020003"/>
                <a:ea typeface="Average" panose="02000503040000020003"/>
                <a:cs typeface="Average" panose="02000503040000020003"/>
                <a:sym typeface="Average" panose="02000503040000020003"/>
              </a:rPr>
              <a:t>.</a:t>
            </a:r>
            <a:endParaRPr sz="1800" dirty="0">
              <a:solidFill>
                <a:schemeClr val="tx1"/>
              </a:solidFill>
              <a:latin typeface="Average" panose="02000503040000020003"/>
              <a:ea typeface="Average" panose="02000503040000020003"/>
              <a:cs typeface="Average" panose="02000503040000020003"/>
              <a:sym typeface="Average" panose="02000503040000020003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 panose="02000503040000020003"/>
              <a:buChar char="●"/>
            </a:pPr>
            <a:r>
              <a:rPr lang="en-US" sz="1800" b="1" dirty="0">
                <a:solidFill>
                  <a:schemeClr val="tx1"/>
                </a:solidFill>
                <a:latin typeface="Average" panose="02000503040000020003"/>
                <a:ea typeface="Average" panose="02000503040000020003"/>
                <a:cs typeface="Average" panose="02000503040000020003"/>
                <a:sym typeface="Average" panose="02000503040000020003"/>
              </a:rPr>
              <a:t>Actor: </a:t>
            </a:r>
            <a:r>
              <a:rPr lang="en-US" sz="1800" dirty="0" err="1">
                <a:solidFill>
                  <a:schemeClr val="tx1"/>
                </a:solidFill>
                <a:latin typeface="Average" panose="02000503040000020003"/>
                <a:ea typeface="Average" panose="02000503040000020003"/>
                <a:cs typeface="Average" panose="02000503040000020003"/>
                <a:sym typeface="Average" panose="02000503040000020003"/>
              </a:rPr>
              <a:t>Người</a:t>
            </a:r>
            <a:r>
              <a:rPr lang="en-US" sz="1800" dirty="0">
                <a:solidFill>
                  <a:schemeClr val="tx1"/>
                </a:solidFill>
                <a:latin typeface="Average" panose="02000503040000020003"/>
                <a:ea typeface="Average" panose="02000503040000020003"/>
                <a:cs typeface="Average" panose="02000503040000020003"/>
                <a:sym typeface="Average" panose="02000503040000020003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Average" panose="02000503040000020003"/>
                <a:ea typeface="Average" panose="02000503040000020003"/>
                <a:cs typeface="Average" panose="02000503040000020003"/>
                <a:sym typeface="Average" panose="02000503040000020003"/>
              </a:rPr>
              <a:t>xác</a:t>
            </a:r>
            <a:r>
              <a:rPr lang="en-US" sz="1800" dirty="0">
                <a:solidFill>
                  <a:schemeClr val="tx1"/>
                </a:solidFill>
                <a:latin typeface="Average" panose="02000503040000020003"/>
                <a:ea typeface="Average" panose="02000503040000020003"/>
                <a:cs typeface="Average" panose="02000503040000020003"/>
                <a:sym typeface="Average" panose="02000503040000020003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Average" panose="02000503040000020003"/>
                <a:ea typeface="Average" panose="02000503040000020003"/>
                <a:cs typeface="Average" panose="02000503040000020003"/>
                <a:sym typeface="Average" panose="02000503040000020003"/>
              </a:rPr>
              <a:t>minh</a:t>
            </a:r>
            <a:r>
              <a:rPr lang="en-US" sz="1800" dirty="0">
                <a:solidFill>
                  <a:schemeClr val="tx1"/>
                </a:solidFill>
                <a:latin typeface="Average" panose="02000503040000020003"/>
                <a:ea typeface="Average" panose="02000503040000020003"/>
                <a:cs typeface="Average" panose="02000503040000020003"/>
                <a:sym typeface="Average" panose="02000503040000020003"/>
              </a:rPr>
              <a:t>.</a:t>
            </a:r>
            <a:endParaRPr sz="1800" dirty="0">
              <a:solidFill>
                <a:schemeClr val="tx1"/>
              </a:solidFill>
              <a:latin typeface="Average" panose="02000503040000020003"/>
              <a:ea typeface="Average" panose="02000503040000020003"/>
              <a:cs typeface="Average" panose="02000503040000020003"/>
              <a:sym typeface="Average" panose="02000503040000020003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1800" dirty="0">
              <a:solidFill>
                <a:schemeClr val="tx1"/>
              </a:solidFill>
              <a:latin typeface="Average" panose="02000503040000020003"/>
              <a:ea typeface="Average" panose="02000503040000020003"/>
              <a:cs typeface="Average" panose="02000503040000020003"/>
              <a:sym typeface="Average" panose="02000503040000020003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800" dirty="0">
              <a:solidFill>
                <a:schemeClr val="tx1"/>
              </a:solidFill>
              <a:latin typeface="Average" panose="02000503040000020003"/>
              <a:ea typeface="Average" panose="02000503040000020003"/>
              <a:cs typeface="Average" panose="02000503040000020003"/>
              <a:sym typeface="Average" panose="02000503040000020003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push dir="r"/>
      </p:transition>
    </mc:Choice>
    <mc:Fallback xmlns="">
      <p:transition>
        <p:push dir="r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Các</a:t>
            </a:r>
            <a:r>
              <a:rPr lang="en-US" dirty="0"/>
              <a:t> Use case </a:t>
            </a:r>
            <a:r>
              <a:rPr lang="en-US" dirty="0" err="1"/>
              <a:t>chính</a:t>
            </a:r>
            <a:endParaRPr lang="en-US" dirty="0"/>
          </a:p>
        </p:txBody>
      </p:sp>
      <p:sp>
        <p:nvSpPr>
          <p:cNvPr id="168" name="Google Shape;168;p34"/>
          <p:cNvSpPr txBox="1"/>
          <p:nvPr/>
        </p:nvSpPr>
        <p:spPr>
          <a:xfrm>
            <a:off x="721725" y="1336988"/>
            <a:ext cx="2768100" cy="28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 panose="02000503040000020003"/>
              <a:buAutoNum type="arabicPeriod"/>
            </a:pPr>
            <a:r>
              <a:rPr lang="en-US" sz="1800" dirty="0" err="1">
                <a:solidFill>
                  <a:schemeClr val="tx1"/>
                </a:solidFill>
                <a:latin typeface="Average" panose="02000503040000020003"/>
                <a:ea typeface="Average" panose="02000503040000020003"/>
                <a:cs typeface="Average" panose="02000503040000020003"/>
                <a:sym typeface="Average" panose="02000503040000020003"/>
              </a:rPr>
              <a:t>Đăng</a:t>
            </a:r>
            <a:r>
              <a:rPr lang="en-US" sz="1800" dirty="0">
                <a:solidFill>
                  <a:schemeClr val="tx1"/>
                </a:solidFill>
                <a:latin typeface="Average" panose="02000503040000020003"/>
                <a:ea typeface="Average" panose="02000503040000020003"/>
                <a:cs typeface="Average" panose="02000503040000020003"/>
                <a:sym typeface="Average" panose="02000503040000020003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Average" panose="02000503040000020003"/>
                <a:ea typeface="Average" panose="02000503040000020003"/>
                <a:cs typeface="Average" panose="02000503040000020003"/>
                <a:sym typeface="Average" panose="02000503040000020003"/>
              </a:rPr>
              <a:t>ký</a:t>
            </a:r>
            <a:endParaRPr sz="1800" dirty="0">
              <a:solidFill>
                <a:schemeClr val="tx1"/>
              </a:solidFill>
              <a:latin typeface="Average" panose="02000503040000020003"/>
              <a:ea typeface="Average" panose="02000503040000020003"/>
              <a:cs typeface="Average" panose="02000503040000020003"/>
              <a:sym typeface="Average" panose="02000503040000020003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 panose="02000503040000020003"/>
              <a:buAutoNum type="arabicPeriod"/>
            </a:pPr>
            <a:r>
              <a:rPr lang="en-US" sz="1800" dirty="0" err="1">
                <a:solidFill>
                  <a:schemeClr val="tx1"/>
                </a:solidFill>
                <a:latin typeface="Average" panose="02000503040000020003"/>
                <a:ea typeface="Average" panose="02000503040000020003"/>
                <a:cs typeface="Average" panose="02000503040000020003"/>
                <a:sym typeface="Average" panose="02000503040000020003"/>
              </a:rPr>
              <a:t>Đăng</a:t>
            </a:r>
            <a:r>
              <a:rPr lang="en-US" sz="1800" dirty="0">
                <a:solidFill>
                  <a:schemeClr val="tx1"/>
                </a:solidFill>
                <a:latin typeface="Average" panose="02000503040000020003"/>
                <a:ea typeface="Average" panose="02000503040000020003"/>
                <a:cs typeface="Average" panose="02000503040000020003"/>
                <a:sym typeface="Average" panose="02000503040000020003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Average" panose="02000503040000020003"/>
                <a:ea typeface="Average" panose="02000503040000020003"/>
                <a:cs typeface="Average" panose="02000503040000020003"/>
                <a:sym typeface="Average" panose="02000503040000020003"/>
              </a:rPr>
              <a:t>nhập</a:t>
            </a:r>
            <a:endParaRPr sz="1800" dirty="0">
              <a:solidFill>
                <a:schemeClr val="tx1"/>
              </a:solidFill>
              <a:latin typeface="Average" panose="02000503040000020003"/>
              <a:ea typeface="Average" panose="02000503040000020003"/>
              <a:cs typeface="Average" panose="02000503040000020003"/>
              <a:sym typeface="Average" panose="02000503040000020003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 panose="02000503040000020003"/>
              <a:buAutoNum type="arabicPeriod"/>
            </a:pPr>
            <a:r>
              <a:rPr lang="en-US" sz="1800" dirty="0" err="1">
                <a:solidFill>
                  <a:schemeClr val="tx1"/>
                </a:solidFill>
                <a:latin typeface="Average" panose="02000503040000020003"/>
                <a:ea typeface="Average" panose="02000503040000020003"/>
                <a:cs typeface="Average" panose="02000503040000020003"/>
                <a:sym typeface="Average" panose="02000503040000020003"/>
              </a:rPr>
              <a:t>Đăng</a:t>
            </a:r>
            <a:r>
              <a:rPr lang="en-US" sz="1800" dirty="0">
                <a:solidFill>
                  <a:schemeClr val="tx1"/>
                </a:solidFill>
                <a:latin typeface="Average" panose="02000503040000020003"/>
                <a:ea typeface="Average" panose="02000503040000020003"/>
                <a:cs typeface="Average" panose="02000503040000020003"/>
                <a:sym typeface="Average" panose="02000503040000020003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Average" panose="02000503040000020003"/>
                <a:ea typeface="Average" panose="02000503040000020003"/>
                <a:cs typeface="Average" panose="02000503040000020003"/>
                <a:sym typeface="Average" panose="02000503040000020003"/>
              </a:rPr>
              <a:t>xuất</a:t>
            </a:r>
            <a:endParaRPr sz="1800" dirty="0">
              <a:solidFill>
                <a:schemeClr val="tx1"/>
              </a:solidFill>
              <a:latin typeface="Average" panose="02000503040000020003"/>
              <a:ea typeface="Average" panose="02000503040000020003"/>
              <a:cs typeface="Average" panose="02000503040000020003"/>
              <a:sym typeface="Average" panose="02000503040000020003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 panose="02000503040000020003"/>
              <a:buAutoNum type="arabicPeriod"/>
            </a:pPr>
            <a:r>
              <a:rPr lang="en-US" sz="1800" dirty="0" err="1">
                <a:solidFill>
                  <a:schemeClr val="tx1"/>
                </a:solidFill>
                <a:latin typeface="Average" panose="02000503040000020003"/>
                <a:ea typeface="Average" panose="02000503040000020003"/>
                <a:cs typeface="Average" panose="02000503040000020003"/>
                <a:sym typeface="Average" panose="02000503040000020003"/>
              </a:rPr>
              <a:t>Xem</a:t>
            </a:r>
            <a:r>
              <a:rPr lang="en-US" sz="1800" dirty="0">
                <a:solidFill>
                  <a:schemeClr val="tx1"/>
                </a:solidFill>
                <a:latin typeface="Average" panose="02000503040000020003"/>
                <a:ea typeface="Average" panose="02000503040000020003"/>
                <a:cs typeface="Average" panose="02000503040000020003"/>
                <a:sym typeface="Average" panose="02000503040000020003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Average" panose="02000503040000020003"/>
                <a:ea typeface="Average" panose="02000503040000020003"/>
                <a:cs typeface="Average" panose="02000503040000020003"/>
                <a:sym typeface="Average" panose="02000503040000020003"/>
              </a:rPr>
              <a:t>sách</a:t>
            </a:r>
            <a:endParaRPr sz="1800" dirty="0">
              <a:solidFill>
                <a:schemeClr val="tx1"/>
              </a:solidFill>
              <a:latin typeface="Average" panose="02000503040000020003"/>
              <a:ea typeface="Average" panose="02000503040000020003"/>
              <a:cs typeface="Average" panose="02000503040000020003"/>
              <a:sym typeface="Average" panose="02000503040000020003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 panose="02000503040000020003"/>
              <a:buAutoNum type="arabicPeriod"/>
            </a:pPr>
            <a:r>
              <a:rPr lang="en-US" sz="1800" dirty="0" err="1">
                <a:solidFill>
                  <a:schemeClr val="tx1"/>
                </a:solidFill>
                <a:latin typeface="Average" panose="02000503040000020003"/>
                <a:ea typeface="Average" panose="02000503040000020003"/>
                <a:cs typeface="Average" panose="02000503040000020003"/>
                <a:sym typeface="Average" panose="02000503040000020003"/>
              </a:rPr>
              <a:t>Tìm</a:t>
            </a:r>
            <a:r>
              <a:rPr lang="en-US" sz="1800" dirty="0">
                <a:solidFill>
                  <a:schemeClr val="tx1"/>
                </a:solidFill>
                <a:latin typeface="Average" panose="02000503040000020003"/>
                <a:ea typeface="Average" panose="02000503040000020003"/>
                <a:cs typeface="Average" panose="02000503040000020003"/>
                <a:sym typeface="Average" panose="02000503040000020003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Average" panose="02000503040000020003"/>
                <a:ea typeface="Average" panose="02000503040000020003"/>
                <a:cs typeface="Average" panose="02000503040000020003"/>
                <a:sym typeface="Average" panose="02000503040000020003"/>
              </a:rPr>
              <a:t>sách</a:t>
            </a:r>
            <a:endParaRPr sz="1800" dirty="0">
              <a:solidFill>
                <a:schemeClr val="tx1"/>
              </a:solidFill>
              <a:latin typeface="Average" panose="02000503040000020003"/>
              <a:ea typeface="Average" panose="02000503040000020003"/>
              <a:cs typeface="Average" panose="02000503040000020003"/>
              <a:sym typeface="Average" panose="02000503040000020003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1800" dirty="0">
              <a:solidFill>
                <a:schemeClr val="tx1"/>
              </a:solidFill>
              <a:latin typeface="Average" panose="02000503040000020003"/>
              <a:ea typeface="Average" panose="02000503040000020003"/>
              <a:cs typeface="Average" panose="02000503040000020003"/>
              <a:sym typeface="Average" panose="02000503040000020003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800" dirty="0">
              <a:solidFill>
                <a:schemeClr val="tx1"/>
              </a:solidFill>
              <a:latin typeface="Average" panose="02000503040000020003"/>
              <a:ea typeface="Average" panose="02000503040000020003"/>
              <a:cs typeface="Average" panose="02000503040000020003"/>
              <a:sym typeface="Average" panose="02000503040000020003"/>
            </a:endParaRPr>
          </a:p>
        </p:txBody>
      </p:sp>
      <p:sp>
        <p:nvSpPr>
          <p:cNvPr id="169" name="Google Shape;169;p34"/>
          <p:cNvSpPr txBox="1"/>
          <p:nvPr/>
        </p:nvSpPr>
        <p:spPr>
          <a:xfrm>
            <a:off x="4341225" y="1350050"/>
            <a:ext cx="3612300" cy="28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 panose="02000503040000020003"/>
              <a:buAutoNum type="arabicPeriod" startAt="6"/>
            </a:pPr>
            <a:r>
              <a:rPr lang="en-US" sz="1800" dirty="0" err="1">
                <a:solidFill>
                  <a:schemeClr val="tx1"/>
                </a:solidFill>
                <a:latin typeface="Average" panose="02000503040000020003"/>
                <a:ea typeface="Average" panose="02000503040000020003"/>
                <a:cs typeface="Average" panose="02000503040000020003"/>
                <a:sym typeface="Average" panose="02000503040000020003"/>
              </a:rPr>
              <a:t>Duyệt</a:t>
            </a:r>
            <a:r>
              <a:rPr lang="en-US" sz="1800" dirty="0">
                <a:solidFill>
                  <a:schemeClr val="tx1"/>
                </a:solidFill>
                <a:latin typeface="Average" panose="02000503040000020003"/>
                <a:ea typeface="Average" panose="02000503040000020003"/>
                <a:cs typeface="Average" panose="02000503040000020003"/>
                <a:sym typeface="Average" panose="02000503040000020003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Average" panose="02000503040000020003"/>
                <a:ea typeface="Average" panose="02000503040000020003"/>
                <a:cs typeface="Average" panose="02000503040000020003"/>
                <a:sym typeface="Average" panose="02000503040000020003"/>
              </a:rPr>
              <a:t>sách</a:t>
            </a:r>
            <a:endParaRPr sz="1800" dirty="0">
              <a:solidFill>
                <a:schemeClr val="tx1"/>
              </a:solidFill>
              <a:latin typeface="Average" panose="02000503040000020003"/>
              <a:ea typeface="Average" panose="02000503040000020003"/>
              <a:cs typeface="Average" panose="02000503040000020003"/>
              <a:sym typeface="Average" panose="02000503040000020003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 panose="02000503040000020003"/>
              <a:buAutoNum type="arabicPeriod" startAt="6"/>
            </a:pPr>
            <a:r>
              <a:rPr lang="en-US" sz="1800" dirty="0">
                <a:solidFill>
                  <a:schemeClr val="tx1"/>
                </a:solidFill>
                <a:latin typeface="Average" panose="02000503040000020003"/>
                <a:ea typeface="Average" panose="02000503040000020003"/>
                <a:cs typeface="Average" panose="02000503040000020003"/>
                <a:sym typeface="Average" panose="02000503040000020003"/>
              </a:rPr>
              <a:t>Cho </a:t>
            </a:r>
            <a:r>
              <a:rPr lang="en-US" sz="1800" dirty="0" err="1">
                <a:solidFill>
                  <a:schemeClr val="tx1"/>
                </a:solidFill>
                <a:latin typeface="Average" panose="02000503040000020003"/>
                <a:ea typeface="Average" panose="02000503040000020003"/>
                <a:cs typeface="Average" panose="02000503040000020003"/>
                <a:sym typeface="Average" panose="02000503040000020003"/>
              </a:rPr>
              <a:t>thuê</a:t>
            </a:r>
            <a:r>
              <a:rPr lang="en-US" sz="1800" dirty="0">
                <a:solidFill>
                  <a:schemeClr val="tx1"/>
                </a:solidFill>
                <a:latin typeface="Average" panose="02000503040000020003"/>
                <a:ea typeface="Average" panose="02000503040000020003"/>
                <a:cs typeface="Average" panose="02000503040000020003"/>
                <a:sym typeface="Average" panose="02000503040000020003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Average" panose="02000503040000020003"/>
                <a:ea typeface="Average" panose="02000503040000020003"/>
                <a:cs typeface="Average" panose="02000503040000020003"/>
                <a:sym typeface="Average" panose="02000503040000020003"/>
              </a:rPr>
              <a:t>sách</a:t>
            </a:r>
            <a:endParaRPr sz="1800" dirty="0">
              <a:solidFill>
                <a:schemeClr val="tx1"/>
              </a:solidFill>
              <a:latin typeface="Average" panose="02000503040000020003"/>
              <a:ea typeface="Average" panose="02000503040000020003"/>
              <a:cs typeface="Average" panose="02000503040000020003"/>
              <a:sym typeface="Average" panose="02000503040000020003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 panose="02000503040000020003"/>
              <a:buAutoNum type="arabicPeriod" startAt="6"/>
            </a:pPr>
            <a:r>
              <a:rPr lang="en-US" sz="1800" dirty="0" err="1">
                <a:solidFill>
                  <a:schemeClr val="tx1"/>
                </a:solidFill>
                <a:latin typeface="Average" panose="02000503040000020003"/>
                <a:ea typeface="Average" panose="02000503040000020003"/>
                <a:cs typeface="Average" panose="02000503040000020003"/>
                <a:sym typeface="Average" panose="02000503040000020003"/>
              </a:rPr>
              <a:t>Mượn</a:t>
            </a:r>
            <a:r>
              <a:rPr lang="en-US" sz="1800" dirty="0">
                <a:solidFill>
                  <a:schemeClr val="tx1"/>
                </a:solidFill>
                <a:latin typeface="Average" panose="02000503040000020003"/>
                <a:ea typeface="Average" panose="02000503040000020003"/>
                <a:cs typeface="Average" panose="02000503040000020003"/>
                <a:sym typeface="Average" panose="02000503040000020003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Average" panose="02000503040000020003"/>
                <a:ea typeface="Average" panose="02000503040000020003"/>
                <a:cs typeface="Average" panose="02000503040000020003"/>
                <a:sym typeface="Average" panose="02000503040000020003"/>
              </a:rPr>
              <a:t>sách</a:t>
            </a:r>
            <a:endParaRPr sz="1800" dirty="0">
              <a:solidFill>
                <a:schemeClr val="tx1"/>
              </a:solidFill>
              <a:latin typeface="Average" panose="02000503040000020003"/>
              <a:ea typeface="Average" panose="02000503040000020003"/>
              <a:cs typeface="Average" panose="02000503040000020003"/>
              <a:sym typeface="Average" panose="02000503040000020003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 panose="02000503040000020003"/>
              <a:buAutoNum type="arabicPeriod" startAt="6"/>
            </a:pPr>
            <a:r>
              <a:rPr lang="en-US" sz="1800" dirty="0" err="1">
                <a:solidFill>
                  <a:schemeClr val="tx1"/>
                </a:solidFill>
                <a:latin typeface="Average" panose="02000503040000020003"/>
                <a:ea typeface="Average" panose="02000503040000020003"/>
                <a:cs typeface="Average" panose="02000503040000020003"/>
                <a:sym typeface="Average" panose="02000503040000020003"/>
              </a:rPr>
              <a:t>Trả</a:t>
            </a:r>
            <a:r>
              <a:rPr lang="en-US" sz="1800" dirty="0">
                <a:solidFill>
                  <a:schemeClr val="tx1"/>
                </a:solidFill>
                <a:latin typeface="Average" panose="02000503040000020003"/>
                <a:ea typeface="Average" panose="02000503040000020003"/>
                <a:cs typeface="Average" panose="02000503040000020003"/>
                <a:sym typeface="Average" panose="02000503040000020003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Average" panose="02000503040000020003"/>
                <a:ea typeface="Average" panose="02000503040000020003"/>
                <a:cs typeface="Average" panose="02000503040000020003"/>
                <a:sym typeface="Average" panose="02000503040000020003"/>
              </a:rPr>
              <a:t>sách</a:t>
            </a:r>
            <a:endParaRPr sz="1800" dirty="0">
              <a:solidFill>
                <a:schemeClr val="tx1"/>
              </a:solidFill>
              <a:latin typeface="Average" panose="02000503040000020003"/>
              <a:ea typeface="Average" panose="02000503040000020003"/>
              <a:cs typeface="Average" panose="02000503040000020003"/>
              <a:sym typeface="Average" panose="02000503040000020003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 panose="02000503040000020003"/>
              <a:buAutoNum type="arabicPeriod" startAt="6"/>
            </a:pPr>
            <a:r>
              <a:rPr lang="en-US" sz="1800" dirty="0" err="1">
                <a:solidFill>
                  <a:schemeClr val="tx1"/>
                </a:solidFill>
                <a:latin typeface="Average" panose="02000503040000020003"/>
                <a:ea typeface="Average" panose="02000503040000020003"/>
                <a:cs typeface="Average" panose="02000503040000020003"/>
                <a:sym typeface="Average" panose="02000503040000020003"/>
              </a:rPr>
              <a:t>Đánh</a:t>
            </a:r>
            <a:r>
              <a:rPr lang="en-US" sz="1800" dirty="0">
                <a:solidFill>
                  <a:schemeClr val="tx1"/>
                </a:solidFill>
                <a:latin typeface="Average" panose="02000503040000020003"/>
                <a:ea typeface="Average" panose="02000503040000020003"/>
                <a:cs typeface="Average" panose="02000503040000020003"/>
                <a:sym typeface="Average" panose="02000503040000020003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Average" panose="02000503040000020003"/>
                <a:ea typeface="Average" panose="02000503040000020003"/>
                <a:cs typeface="Average" panose="02000503040000020003"/>
                <a:sym typeface="Average" panose="02000503040000020003"/>
              </a:rPr>
              <a:t>giá</a:t>
            </a:r>
            <a:r>
              <a:rPr lang="en-US" sz="1800" dirty="0">
                <a:solidFill>
                  <a:schemeClr val="tx1"/>
                </a:solidFill>
                <a:latin typeface="Average" panose="02000503040000020003"/>
                <a:ea typeface="Average" panose="02000503040000020003"/>
                <a:cs typeface="Average" panose="02000503040000020003"/>
                <a:sym typeface="Average" panose="02000503040000020003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Average" panose="02000503040000020003"/>
                <a:ea typeface="Average" panose="02000503040000020003"/>
                <a:cs typeface="Average" panose="02000503040000020003"/>
                <a:sym typeface="Average" panose="02000503040000020003"/>
              </a:rPr>
              <a:t>sách</a:t>
            </a:r>
            <a:endParaRPr dirty="0">
              <a:solidFill>
                <a:schemeClr val="tx1"/>
              </a:solidFill>
              <a:latin typeface="Average" panose="02000503040000020003"/>
              <a:ea typeface="Average" panose="02000503040000020003"/>
              <a:cs typeface="Average" panose="02000503040000020003"/>
              <a:sym typeface="Average" panose="02000503040000020003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push dir="r"/>
      </p:transition>
    </mc:Choice>
    <mc:Fallback xmlns="">
      <p:transition>
        <p:push dir="r"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lang="en-US"/>
              <a:t>USE CASE: ĐĂNG KÝ</a:t>
            </a:r>
          </a:p>
        </p:txBody>
      </p:sp>
      <p:pic>
        <p:nvPicPr>
          <p:cNvPr id="175" name="Google Shape;175;p35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4572002" y="686200"/>
            <a:ext cx="3661180" cy="4125775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35"/>
          <p:cNvSpPr txBox="1"/>
          <p:nvPr/>
        </p:nvSpPr>
        <p:spPr>
          <a:xfrm>
            <a:off x="721725" y="1336988"/>
            <a:ext cx="2768100" cy="28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800" dirty="0">
                <a:solidFill>
                  <a:schemeClr val="tx1"/>
                </a:solidFill>
                <a:latin typeface="Average" panose="02000503040000020003"/>
                <a:ea typeface="Average" panose="02000503040000020003"/>
                <a:cs typeface="Average" panose="02000503040000020003"/>
                <a:sym typeface="Average" panose="02000503040000020003"/>
              </a:rPr>
              <a:t> - </a:t>
            </a:r>
            <a:r>
              <a:rPr lang="en-US" sz="1800" dirty="0" err="1">
                <a:solidFill>
                  <a:schemeClr val="tx1"/>
                </a:solidFill>
                <a:latin typeface="Average" panose="02000503040000020003"/>
                <a:ea typeface="Average" panose="02000503040000020003"/>
                <a:cs typeface="Average" panose="02000503040000020003"/>
                <a:sym typeface="Average" panose="02000503040000020003"/>
              </a:rPr>
              <a:t>Người</a:t>
            </a:r>
            <a:r>
              <a:rPr lang="en-US" sz="1800" dirty="0">
                <a:solidFill>
                  <a:schemeClr val="tx1"/>
                </a:solidFill>
                <a:latin typeface="Average" panose="02000503040000020003"/>
                <a:ea typeface="Average" panose="02000503040000020003"/>
                <a:cs typeface="Average" panose="02000503040000020003"/>
                <a:sym typeface="Average" panose="02000503040000020003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Average" panose="02000503040000020003"/>
                <a:ea typeface="Average" panose="02000503040000020003"/>
                <a:cs typeface="Average" panose="02000503040000020003"/>
                <a:sym typeface="Average" panose="02000503040000020003"/>
              </a:rPr>
              <a:t>sử</a:t>
            </a:r>
            <a:r>
              <a:rPr lang="en-US" sz="1800" dirty="0">
                <a:solidFill>
                  <a:schemeClr val="tx1"/>
                </a:solidFill>
                <a:latin typeface="Average" panose="02000503040000020003"/>
                <a:ea typeface="Average" panose="02000503040000020003"/>
                <a:cs typeface="Average" panose="02000503040000020003"/>
                <a:sym typeface="Average" panose="02000503040000020003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Average" panose="02000503040000020003"/>
                <a:ea typeface="Average" panose="02000503040000020003"/>
                <a:cs typeface="Average" panose="02000503040000020003"/>
                <a:sym typeface="Average" panose="02000503040000020003"/>
              </a:rPr>
              <a:t>dụng</a:t>
            </a:r>
            <a:r>
              <a:rPr lang="en-US" sz="1800" dirty="0">
                <a:solidFill>
                  <a:schemeClr val="tx1"/>
                </a:solidFill>
                <a:latin typeface="Average" panose="02000503040000020003"/>
                <a:ea typeface="Average" panose="02000503040000020003"/>
                <a:cs typeface="Average" panose="02000503040000020003"/>
                <a:sym typeface="Average" panose="02000503040000020003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Average" panose="02000503040000020003"/>
                <a:ea typeface="Average" panose="02000503040000020003"/>
                <a:cs typeface="Average" panose="02000503040000020003"/>
                <a:sym typeface="Average" panose="02000503040000020003"/>
              </a:rPr>
              <a:t>nhập</a:t>
            </a:r>
            <a:r>
              <a:rPr lang="en-US" sz="1800" dirty="0">
                <a:solidFill>
                  <a:schemeClr val="tx1"/>
                </a:solidFill>
                <a:latin typeface="Average" panose="02000503040000020003"/>
                <a:ea typeface="Average" panose="02000503040000020003"/>
                <a:cs typeface="Average" panose="02000503040000020003"/>
                <a:sym typeface="Average" panose="02000503040000020003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Average" panose="02000503040000020003"/>
                <a:ea typeface="Average" panose="02000503040000020003"/>
                <a:cs typeface="Average" panose="02000503040000020003"/>
                <a:sym typeface="Average" panose="02000503040000020003"/>
              </a:rPr>
              <a:t>các</a:t>
            </a:r>
            <a:r>
              <a:rPr lang="en-US" sz="1800" dirty="0">
                <a:solidFill>
                  <a:schemeClr val="tx1"/>
                </a:solidFill>
                <a:latin typeface="Average" panose="02000503040000020003"/>
                <a:ea typeface="Average" panose="02000503040000020003"/>
                <a:cs typeface="Average" panose="02000503040000020003"/>
                <a:sym typeface="Average" panose="02000503040000020003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Average" panose="02000503040000020003"/>
                <a:ea typeface="Average" panose="02000503040000020003"/>
                <a:cs typeface="Average" panose="02000503040000020003"/>
                <a:sym typeface="Average" panose="02000503040000020003"/>
              </a:rPr>
              <a:t>thông</a:t>
            </a:r>
            <a:r>
              <a:rPr lang="en-US" sz="1800" dirty="0">
                <a:solidFill>
                  <a:schemeClr val="tx1"/>
                </a:solidFill>
                <a:latin typeface="Average" panose="02000503040000020003"/>
                <a:ea typeface="Average" panose="02000503040000020003"/>
                <a:cs typeface="Average" panose="02000503040000020003"/>
                <a:sym typeface="Average" panose="02000503040000020003"/>
              </a:rPr>
              <a:t> tin </a:t>
            </a:r>
            <a:r>
              <a:rPr lang="en-US" sz="1800" dirty="0" err="1">
                <a:solidFill>
                  <a:schemeClr val="tx1"/>
                </a:solidFill>
                <a:latin typeface="Average" panose="02000503040000020003"/>
                <a:ea typeface="Average" panose="02000503040000020003"/>
                <a:cs typeface="Average" panose="02000503040000020003"/>
                <a:sym typeface="Average" panose="02000503040000020003"/>
              </a:rPr>
              <a:t>cần</a:t>
            </a:r>
            <a:r>
              <a:rPr lang="en-US" sz="1800" dirty="0">
                <a:solidFill>
                  <a:schemeClr val="tx1"/>
                </a:solidFill>
                <a:latin typeface="Average" panose="02000503040000020003"/>
                <a:ea typeface="Average" panose="02000503040000020003"/>
                <a:cs typeface="Average" panose="02000503040000020003"/>
                <a:sym typeface="Average" panose="02000503040000020003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Average" panose="02000503040000020003"/>
                <a:ea typeface="Average" panose="02000503040000020003"/>
                <a:cs typeface="Average" panose="02000503040000020003"/>
                <a:sym typeface="Average" panose="02000503040000020003"/>
              </a:rPr>
              <a:t>thiết</a:t>
            </a:r>
            <a:r>
              <a:rPr lang="en-US" sz="1800" dirty="0">
                <a:solidFill>
                  <a:schemeClr val="tx1"/>
                </a:solidFill>
                <a:latin typeface="Average" panose="02000503040000020003"/>
                <a:ea typeface="Average" panose="02000503040000020003"/>
                <a:cs typeface="Average" panose="02000503040000020003"/>
                <a:sym typeface="Average" panose="02000503040000020003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Average" panose="02000503040000020003"/>
                <a:ea typeface="Average" panose="02000503040000020003"/>
                <a:cs typeface="Average" panose="02000503040000020003"/>
                <a:sym typeface="Average" panose="02000503040000020003"/>
              </a:rPr>
              <a:t>và</a:t>
            </a:r>
            <a:r>
              <a:rPr lang="en-US" sz="1800" dirty="0">
                <a:solidFill>
                  <a:schemeClr val="tx1"/>
                </a:solidFill>
                <a:latin typeface="Average" panose="02000503040000020003"/>
                <a:ea typeface="Average" panose="02000503040000020003"/>
                <a:cs typeface="Average" panose="02000503040000020003"/>
                <a:sym typeface="Average" panose="02000503040000020003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Average" panose="02000503040000020003"/>
                <a:ea typeface="Average" panose="02000503040000020003"/>
                <a:cs typeface="Average" panose="02000503040000020003"/>
                <a:sym typeface="Average" panose="02000503040000020003"/>
              </a:rPr>
              <a:t>gửi</a:t>
            </a:r>
            <a:r>
              <a:rPr lang="en-US" sz="1800" dirty="0">
                <a:solidFill>
                  <a:schemeClr val="tx1"/>
                </a:solidFill>
                <a:latin typeface="Average" panose="02000503040000020003"/>
                <a:ea typeface="Average" panose="02000503040000020003"/>
                <a:cs typeface="Average" panose="02000503040000020003"/>
                <a:sym typeface="Average" panose="02000503040000020003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Average" panose="02000503040000020003"/>
                <a:ea typeface="Average" panose="02000503040000020003"/>
                <a:cs typeface="Average" panose="02000503040000020003"/>
                <a:sym typeface="Average" panose="02000503040000020003"/>
              </a:rPr>
              <a:t>yêu</a:t>
            </a:r>
            <a:r>
              <a:rPr lang="en-US" sz="1800" dirty="0">
                <a:solidFill>
                  <a:schemeClr val="tx1"/>
                </a:solidFill>
                <a:latin typeface="Average" panose="02000503040000020003"/>
                <a:ea typeface="Average" panose="02000503040000020003"/>
                <a:cs typeface="Average" panose="02000503040000020003"/>
                <a:sym typeface="Average" panose="02000503040000020003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Average" panose="02000503040000020003"/>
                <a:ea typeface="Average" panose="02000503040000020003"/>
                <a:cs typeface="Average" panose="02000503040000020003"/>
                <a:sym typeface="Average" panose="02000503040000020003"/>
              </a:rPr>
              <a:t>cầu</a:t>
            </a:r>
            <a:r>
              <a:rPr lang="en-US" sz="1800" dirty="0">
                <a:solidFill>
                  <a:schemeClr val="tx1"/>
                </a:solidFill>
                <a:latin typeface="Average" panose="02000503040000020003"/>
                <a:ea typeface="Average" panose="02000503040000020003"/>
                <a:cs typeface="Average" panose="02000503040000020003"/>
                <a:sym typeface="Average" panose="02000503040000020003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Average" panose="02000503040000020003"/>
                <a:ea typeface="Average" panose="02000503040000020003"/>
                <a:cs typeface="Average" panose="02000503040000020003"/>
                <a:sym typeface="Average" panose="02000503040000020003"/>
              </a:rPr>
              <a:t>đăng</a:t>
            </a:r>
            <a:r>
              <a:rPr lang="en-US" sz="1800" dirty="0">
                <a:solidFill>
                  <a:schemeClr val="tx1"/>
                </a:solidFill>
                <a:latin typeface="Average" panose="02000503040000020003"/>
                <a:ea typeface="Average" panose="02000503040000020003"/>
                <a:cs typeface="Average" panose="02000503040000020003"/>
                <a:sym typeface="Average" panose="02000503040000020003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Average" panose="02000503040000020003"/>
                <a:ea typeface="Average" panose="02000503040000020003"/>
                <a:cs typeface="Average" panose="02000503040000020003"/>
                <a:sym typeface="Average" panose="02000503040000020003"/>
              </a:rPr>
              <a:t>ký</a:t>
            </a:r>
            <a:endParaRPr sz="1800" dirty="0">
              <a:solidFill>
                <a:schemeClr val="tx1"/>
              </a:solidFill>
              <a:latin typeface="Average" panose="02000503040000020003"/>
              <a:ea typeface="Average" panose="02000503040000020003"/>
              <a:cs typeface="Average" panose="02000503040000020003"/>
              <a:sym typeface="Average" panose="02000503040000020003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push dir="r"/>
      </p:transition>
    </mc:Choice>
    <mc:Fallback xmlns="">
      <p:transition>
        <p:push dir="r"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lang="en-US"/>
              <a:t>USE CASE: ĐĂNG KÝ</a:t>
            </a:r>
          </a:p>
        </p:txBody>
      </p:sp>
      <p:sp>
        <p:nvSpPr>
          <p:cNvPr id="189" name="Google Shape;189;p37"/>
          <p:cNvSpPr txBox="1"/>
          <p:nvPr/>
        </p:nvSpPr>
        <p:spPr>
          <a:xfrm>
            <a:off x="522375" y="1017725"/>
            <a:ext cx="2622000" cy="50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800" b="1">
                <a:solidFill>
                  <a:schemeClr val="accent3"/>
                </a:solidFill>
                <a:latin typeface="Average" panose="02000503040000020003"/>
                <a:ea typeface="Average" panose="02000503040000020003"/>
                <a:cs typeface="Average" panose="02000503040000020003"/>
                <a:sym typeface="Average" panose="02000503040000020003"/>
              </a:rPr>
              <a:t>Business Process</a:t>
            </a:r>
            <a:endParaRPr b="1">
              <a:latin typeface="Average" panose="02000503040000020003"/>
              <a:ea typeface="Average" panose="02000503040000020003"/>
              <a:cs typeface="Average" panose="02000503040000020003"/>
              <a:sym typeface="Average" panose="02000503040000020003"/>
            </a:endParaRPr>
          </a:p>
        </p:txBody>
      </p:sp>
      <p:pic>
        <p:nvPicPr>
          <p:cNvPr id="190" name="Google Shape;190;p37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153338" y="1667525"/>
            <a:ext cx="6837322" cy="3171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push dir="r"/>
      </p:transition>
    </mc:Choice>
    <mc:Fallback xmlns="">
      <p:transition>
        <p:push dir="r"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2.	USE CASE: ĐĂNG NHẬP</a:t>
            </a:r>
          </a:p>
        </p:txBody>
      </p:sp>
      <p:sp>
        <p:nvSpPr>
          <p:cNvPr id="196" name="Google Shape;196;p38"/>
          <p:cNvSpPr txBox="1"/>
          <p:nvPr/>
        </p:nvSpPr>
        <p:spPr>
          <a:xfrm>
            <a:off x="731775" y="1819188"/>
            <a:ext cx="2768100" cy="28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800" dirty="0">
                <a:solidFill>
                  <a:schemeClr val="tx1"/>
                </a:solidFill>
                <a:latin typeface="Average" panose="02000503040000020003"/>
                <a:ea typeface="Average" panose="02000503040000020003"/>
                <a:cs typeface="Average" panose="02000503040000020003"/>
                <a:sym typeface="Average" panose="02000503040000020003"/>
              </a:rPr>
              <a:t> - </a:t>
            </a:r>
            <a:r>
              <a:rPr lang="en-US" sz="1800" dirty="0" err="1">
                <a:solidFill>
                  <a:schemeClr val="tx1"/>
                </a:solidFill>
                <a:latin typeface="Average" panose="02000503040000020003"/>
                <a:ea typeface="Average" panose="02000503040000020003"/>
                <a:cs typeface="Average" panose="02000503040000020003"/>
                <a:sym typeface="Average" panose="02000503040000020003"/>
              </a:rPr>
              <a:t>Người</a:t>
            </a:r>
            <a:r>
              <a:rPr lang="en-US" sz="1800" dirty="0">
                <a:solidFill>
                  <a:schemeClr val="tx1"/>
                </a:solidFill>
                <a:latin typeface="Average" panose="02000503040000020003"/>
                <a:ea typeface="Average" panose="02000503040000020003"/>
                <a:cs typeface="Average" panose="02000503040000020003"/>
                <a:sym typeface="Average" panose="02000503040000020003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Average" panose="02000503040000020003"/>
                <a:ea typeface="Average" panose="02000503040000020003"/>
                <a:cs typeface="Average" panose="02000503040000020003"/>
                <a:sym typeface="Average" panose="02000503040000020003"/>
              </a:rPr>
              <a:t>sử</a:t>
            </a:r>
            <a:r>
              <a:rPr lang="en-US" sz="1800" dirty="0">
                <a:solidFill>
                  <a:schemeClr val="tx1"/>
                </a:solidFill>
                <a:latin typeface="Average" panose="02000503040000020003"/>
                <a:ea typeface="Average" panose="02000503040000020003"/>
                <a:cs typeface="Average" panose="02000503040000020003"/>
                <a:sym typeface="Average" panose="02000503040000020003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Average" panose="02000503040000020003"/>
                <a:ea typeface="Average" panose="02000503040000020003"/>
                <a:cs typeface="Average" panose="02000503040000020003"/>
                <a:sym typeface="Average" panose="02000503040000020003"/>
              </a:rPr>
              <a:t>dụng</a:t>
            </a:r>
            <a:r>
              <a:rPr lang="en-US" sz="1800" dirty="0">
                <a:solidFill>
                  <a:schemeClr val="tx1"/>
                </a:solidFill>
                <a:latin typeface="Average" panose="02000503040000020003"/>
                <a:ea typeface="Average" panose="02000503040000020003"/>
                <a:cs typeface="Average" panose="02000503040000020003"/>
                <a:sym typeface="Average" panose="02000503040000020003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Average" panose="02000503040000020003"/>
                <a:ea typeface="Average" panose="02000503040000020003"/>
                <a:cs typeface="Average" panose="02000503040000020003"/>
                <a:sym typeface="Average" panose="02000503040000020003"/>
              </a:rPr>
              <a:t>nhập</a:t>
            </a:r>
            <a:r>
              <a:rPr lang="en-US" sz="1800" dirty="0">
                <a:solidFill>
                  <a:schemeClr val="tx1"/>
                </a:solidFill>
                <a:latin typeface="Average" panose="02000503040000020003"/>
                <a:ea typeface="Average" panose="02000503040000020003"/>
                <a:cs typeface="Average" panose="02000503040000020003"/>
                <a:sym typeface="Average" panose="02000503040000020003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Average" panose="02000503040000020003"/>
                <a:ea typeface="Average" panose="02000503040000020003"/>
                <a:cs typeface="Average" panose="02000503040000020003"/>
                <a:sym typeface="Average" panose="02000503040000020003"/>
              </a:rPr>
              <a:t>tên</a:t>
            </a:r>
            <a:r>
              <a:rPr lang="en-US" sz="1800" dirty="0">
                <a:solidFill>
                  <a:schemeClr val="tx1"/>
                </a:solidFill>
                <a:latin typeface="Average" panose="02000503040000020003"/>
                <a:ea typeface="Average" panose="02000503040000020003"/>
                <a:cs typeface="Average" panose="02000503040000020003"/>
                <a:sym typeface="Average" panose="02000503040000020003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Average" panose="02000503040000020003"/>
                <a:ea typeface="Average" panose="02000503040000020003"/>
                <a:cs typeface="Average" panose="02000503040000020003"/>
                <a:sym typeface="Average" panose="02000503040000020003"/>
              </a:rPr>
              <a:t>đăng</a:t>
            </a:r>
            <a:r>
              <a:rPr lang="en-US" sz="1800" dirty="0">
                <a:solidFill>
                  <a:schemeClr val="tx1"/>
                </a:solidFill>
                <a:latin typeface="Average" panose="02000503040000020003"/>
                <a:ea typeface="Average" panose="02000503040000020003"/>
                <a:cs typeface="Average" panose="02000503040000020003"/>
                <a:sym typeface="Average" panose="02000503040000020003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Average" panose="02000503040000020003"/>
                <a:ea typeface="Average" panose="02000503040000020003"/>
                <a:cs typeface="Average" panose="02000503040000020003"/>
                <a:sym typeface="Average" panose="02000503040000020003"/>
              </a:rPr>
              <a:t>nhập</a:t>
            </a:r>
            <a:r>
              <a:rPr lang="en-US" sz="1800" dirty="0">
                <a:solidFill>
                  <a:schemeClr val="tx1"/>
                </a:solidFill>
                <a:latin typeface="Average" panose="02000503040000020003"/>
                <a:ea typeface="Average" panose="02000503040000020003"/>
                <a:cs typeface="Average" panose="02000503040000020003"/>
                <a:sym typeface="Average" panose="02000503040000020003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Average" panose="02000503040000020003"/>
                <a:ea typeface="Average" panose="02000503040000020003"/>
                <a:cs typeface="Average" panose="02000503040000020003"/>
                <a:sym typeface="Average" panose="02000503040000020003"/>
              </a:rPr>
              <a:t>và</a:t>
            </a:r>
            <a:r>
              <a:rPr lang="en-US" sz="1800" dirty="0">
                <a:solidFill>
                  <a:schemeClr val="tx1"/>
                </a:solidFill>
                <a:latin typeface="Average" panose="02000503040000020003"/>
                <a:ea typeface="Average" panose="02000503040000020003"/>
                <a:cs typeface="Average" panose="02000503040000020003"/>
                <a:sym typeface="Average" panose="02000503040000020003"/>
              </a:rPr>
              <a:t> password</a:t>
            </a:r>
            <a:endParaRPr sz="1800" dirty="0">
              <a:solidFill>
                <a:schemeClr val="tx1"/>
              </a:solidFill>
              <a:latin typeface="Average" panose="02000503040000020003"/>
              <a:ea typeface="Average" panose="02000503040000020003"/>
              <a:cs typeface="Average" panose="02000503040000020003"/>
              <a:sym typeface="Average" panose="02000503040000020003"/>
            </a:endParaRPr>
          </a:p>
        </p:txBody>
      </p:sp>
      <p:pic>
        <p:nvPicPr>
          <p:cNvPr id="197" name="Google Shape;197;p38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4265075" y="1017725"/>
            <a:ext cx="4265842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push dir="r"/>
      </p:transition>
    </mc:Choice>
    <mc:Fallback xmlns="">
      <p:transition>
        <p:push dir="r"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2.	USE CASE: ĐĂNG NHẬP</a:t>
            </a:r>
          </a:p>
        </p:txBody>
      </p:sp>
      <p:sp>
        <p:nvSpPr>
          <p:cNvPr id="203" name="Google Shape;203;p39"/>
          <p:cNvSpPr txBox="1">
            <a:spLocks noGrp="1"/>
          </p:cNvSpPr>
          <p:nvPr>
            <p:ph type="body" idx="1"/>
          </p:nvPr>
        </p:nvSpPr>
        <p:spPr>
          <a:xfrm>
            <a:off x="311700" y="117245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dirty="0">
                <a:solidFill>
                  <a:schemeClr val="tx1"/>
                </a:solidFill>
              </a:rPr>
              <a:t>Get Access Token</a:t>
            </a:r>
          </a:p>
        </p:txBody>
      </p:sp>
      <p:pic>
        <p:nvPicPr>
          <p:cNvPr id="204" name="Google Shape;204;p39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311700" y="1707850"/>
            <a:ext cx="8612926" cy="112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push dir="r"/>
      </p:transition>
    </mc:Choice>
    <mc:Fallback xmlns="">
      <p:transition>
        <p:push dir="r"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4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2.	USE CASE: ĐĂNG NHẬP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</p:txBody>
      </p:sp>
      <p:sp>
        <p:nvSpPr>
          <p:cNvPr id="217" name="Google Shape;217;p41"/>
          <p:cNvSpPr txBox="1">
            <a:spLocks noGrp="1"/>
          </p:cNvSpPr>
          <p:nvPr>
            <p:ph type="body" idx="1"/>
          </p:nvPr>
        </p:nvSpPr>
        <p:spPr>
          <a:xfrm>
            <a:off x="311700" y="1017725"/>
            <a:ext cx="7293000" cy="44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b="1"/>
              <a:t>Business Process</a:t>
            </a:r>
            <a:endParaRPr b="1"/>
          </a:p>
        </p:txBody>
      </p:sp>
      <p:pic>
        <p:nvPicPr>
          <p:cNvPr id="218" name="Google Shape;218;p41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544225" y="1603250"/>
            <a:ext cx="6988572" cy="3241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push dir="r"/>
      </p:transition>
    </mc:Choice>
    <mc:Fallback xmlns="">
      <p:transition>
        <p:push dir="r"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4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3.	USE CASE: ĐĂNG XUẤT</a:t>
            </a:r>
          </a:p>
        </p:txBody>
      </p:sp>
      <p:sp>
        <p:nvSpPr>
          <p:cNvPr id="224" name="Google Shape;224;p4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 err="1">
                <a:solidFill>
                  <a:schemeClr val="tx1"/>
                </a:solidFill>
              </a:rPr>
              <a:t>Gửi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yêu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cầu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đăng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xuất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khỏi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hệ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thống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25" name="Google Shape;225;p42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5348563" y="1250950"/>
            <a:ext cx="2867025" cy="321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push dir="r"/>
      </p:transition>
    </mc:Choice>
    <mc:Fallback xmlns="">
      <p:transition>
        <p:push dir="r"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4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3.	USE CASE: ĐĂNG XUẤT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</p:txBody>
      </p:sp>
      <p:sp>
        <p:nvSpPr>
          <p:cNvPr id="231" name="Google Shape;231;p43"/>
          <p:cNvSpPr txBox="1">
            <a:spLocks noGrp="1"/>
          </p:cNvSpPr>
          <p:nvPr>
            <p:ph type="body" idx="1"/>
          </p:nvPr>
        </p:nvSpPr>
        <p:spPr>
          <a:xfrm>
            <a:off x="311700" y="1017725"/>
            <a:ext cx="7293000" cy="44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b="1" dirty="0">
                <a:solidFill>
                  <a:schemeClr val="tx1"/>
                </a:solidFill>
              </a:rPr>
              <a:t>Business Process</a:t>
            </a:r>
            <a:endParaRPr b="1" dirty="0">
              <a:solidFill>
                <a:schemeClr val="tx1"/>
              </a:solidFill>
            </a:endParaRPr>
          </a:p>
        </p:txBody>
      </p:sp>
      <p:pic>
        <p:nvPicPr>
          <p:cNvPr id="232" name="Google Shape;232;p43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638200" y="1553225"/>
            <a:ext cx="6966504" cy="3376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push dir="r"/>
      </p:transition>
    </mc:Choice>
    <mc:Fallback xmlns="">
      <p:transition>
        <p:push dir="r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ONLINE BOOK RENTAL LIBRARY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</p:txBody>
      </p:sp>
      <p:sp>
        <p:nvSpPr>
          <p:cNvPr id="112" name="Google Shape;112;p2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tx1"/>
                </a:solidFill>
              </a:rPr>
              <a:t>I.	</a:t>
            </a:r>
            <a:r>
              <a:rPr lang="en-US" sz="2000" dirty="0" err="1">
                <a:solidFill>
                  <a:schemeClr val="tx1"/>
                </a:solidFill>
              </a:rPr>
              <a:t>Ý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tưởng</a:t>
            </a:r>
            <a:endParaRPr sz="2000"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tx1"/>
                </a:solidFill>
              </a:rPr>
              <a:t>II.	</a:t>
            </a:r>
            <a:r>
              <a:rPr lang="en-US" sz="2000" dirty="0" err="1">
                <a:solidFill>
                  <a:schemeClr val="tx1"/>
                </a:solidFill>
              </a:rPr>
              <a:t>Công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nghệ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sử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dụng</a:t>
            </a:r>
            <a:endParaRPr sz="2000"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tx1"/>
                </a:solidFill>
              </a:rPr>
              <a:t>III.	Business Process</a:t>
            </a:r>
            <a:endParaRPr sz="20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push dir="r"/>
      </p:transition>
    </mc:Choice>
    <mc:Fallback xmlns="">
      <p:transition>
        <p:push dir="r"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4.	USE CASE: XEM SÁCH</a:t>
            </a:r>
          </a:p>
        </p:txBody>
      </p:sp>
      <p:sp>
        <p:nvSpPr>
          <p:cNvPr id="239" name="Google Shape;239;p44"/>
          <p:cNvSpPr txBox="1">
            <a:spLocks noGrp="1"/>
          </p:cNvSpPr>
          <p:nvPr>
            <p:ph type="body" idx="1"/>
          </p:nvPr>
        </p:nvSpPr>
        <p:spPr>
          <a:xfrm>
            <a:off x="311700" y="1796675"/>
            <a:ext cx="2496600" cy="237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/>
                </a:solidFill>
              </a:rPr>
              <a:t>- Actor </a:t>
            </a:r>
            <a:r>
              <a:rPr lang="en-US" dirty="0" err="1">
                <a:solidFill>
                  <a:schemeClr val="tx1"/>
                </a:solidFill>
              </a:rPr>
              <a:t>sẽ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được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đưa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đến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trang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thông</a:t>
            </a:r>
            <a:r>
              <a:rPr lang="en-US" dirty="0">
                <a:solidFill>
                  <a:schemeClr val="tx1"/>
                </a:solidFill>
              </a:rPr>
              <a:t> tin chi </a:t>
            </a:r>
            <a:r>
              <a:rPr lang="en-US" dirty="0" err="1">
                <a:solidFill>
                  <a:schemeClr val="tx1"/>
                </a:solidFill>
              </a:rPr>
              <a:t>tiết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của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quyển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sách</a:t>
            </a:r>
            <a:endParaRPr lang="en-US"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/>
                </a:solidFill>
              </a:rPr>
              <a:t>- </a:t>
            </a:r>
            <a:r>
              <a:rPr lang="en-US" dirty="0" err="1">
                <a:solidFill>
                  <a:schemeClr val="tx1"/>
                </a:solidFill>
              </a:rPr>
              <a:t>Hệ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thống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sẽ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đưa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trạng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thái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của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sách</a:t>
            </a:r>
            <a:r>
              <a:rPr lang="en-US" dirty="0">
                <a:solidFill>
                  <a:schemeClr val="tx1"/>
                </a:solidFill>
              </a:rPr>
              <a:t>.</a:t>
            </a:r>
          </a:p>
          <a:p>
            <a:pPr marL="0" lvl="0" indent="45720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/>
                </a:solidFill>
              </a:rPr>
              <a:t> </a:t>
            </a: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9235333-37DF-B548-ADC2-893960A988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4518" y="1240403"/>
            <a:ext cx="5715805" cy="358835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push dir="r"/>
      </p:transition>
    </mc:Choice>
    <mc:Fallback xmlns="">
      <p:transition>
        <p:push dir="r"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4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4.	USE CASE: XEM SÁCH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</p:txBody>
      </p:sp>
      <p:sp>
        <p:nvSpPr>
          <p:cNvPr id="252" name="Google Shape;252;p46"/>
          <p:cNvSpPr txBox="1">
            <a:spLocks noGrp="1"/>
          </p:cNvSpPr>
          <p:nvPr>
            <p:ph type="body" idx="1"/>
          </p:nvPr>
        </p:nvSpPr>
        <p:spPr>
          <a:xfrm>
            <a:off x="311700" y="1017725"/>
            <a:ext cx="7293000" cy="44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b="1" dirty="0">
                <a:solidFill>
                  <a:schemeClr val="tx1"/>
                </a:solidFill>
              </a:rPr>
              <a:t>Business Process</a:t>
            </a:r>
            <a:endParaRPr b="1" dirty="0">
              <a:solidFill>
                <a:schemeClr val="tx1"/>
              </a:solidFill>
            </a:endParaRPr>
          </a:p>
        </p:txBody>
      </p:sp>
      <p:pic>
        <p:nvPicPr>
          <p:cNvPr id="253" name="Google Shape;253;p46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833438" y="1594925"/>
            <a:ext cx="7477125" cy="3019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push dir="r"/>
      </p:transition>
    </mc:Choice>
    <mc:Fallback xmlns="">
      <p:transition>
        <p:push dir="r"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4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5.	USE CASE: TÌM SÁCH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259" name="Google Shape;259;p47"/>
          <p:cNvSpPr txBox="1">
            <a:spLocks noGrp="1"/>
          </p:cNvSpPr>
          <p:nvPr>
            <p:ph type="body" idx="1"/>
          </p:nvPr>
        </p:nvSpPr>
        <p:spPr>
          <a:xfrm>
            <a:off x="311700" y="1796675"/>
            <a:ext cx="2496600" cy="237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/>
                </a:solidFill>
              </a:rPr>
              <a:t>- </a:t>
            </a:r>
            <a:r>
              <a:rPr lang="en-US" dirty="0" err="1">
                <a:solidFill>
                  <a:schemeClr val="tx1"/>
                </a:solidFill>
              </a:rPr>
              <a:t>Tìm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sách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theo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tên</a:t>
            </a:r>
            <a:r>
              <a:rPr lang="en-US" dirty="0">
                <a:solidFill>
                  <a:schemeClr val="tx1"/>
                </a:solidFill>
              </a:rPr>
              <a:t> do User </a:t>
            </a:r>
            <a:r>
              <a:rPr lang="en-US" dirty="0" err="1">
                <a:solidFill>
                  <a:schemeClr val="tx1"/>
                </a:solidFill>
              </a:rPr>
              <a:t>nhập</a:t>
            </a:r>
            <a:r>
              <a:rPr lang="en-US" dirty="0">
                <a:solidFill>
                  <a:schemeClr val="tx1"/>
                </a:solidFill>
              </a:rPr>
              <a:t> (filter </a:t>
            </a:r>
            <a:r>
              <a:rPr lang="en-US" dirty="0" err="1">
                <a:solidFill>
                  <a:schemeClr val="tx1"/>
                </a:solidFill>
              </a:rPr>
              <a:t>theo</a:t>
            </a:r>
            <a:r>
              <a:rPr lang="en-US" dirty="0">
                <a:solidFill>
                  <a:schemeClr val="tx1"/>
                </a:solidFill>
              </a:rPr>
              <a:t> title/author, category)</a:t>
            </a: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/>
                </a:solidFill>
              </a:rPr>
              <a:t>- </a:t>
            </a:r>
            <a:r>
              <a:rPr lang="en-US" dirty="0" err="1">
                <a:solidFill>
                  <a:schemeClr val="tx1"/>
                </a:solidFill>
              </a:rPr>
              <a:t>Hệ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thống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truy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xuất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dữ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liệu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tìm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được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từ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elasticsearch</a:t>
            </a:r>
            <a:endParaRPr lang="en-US" dirty="0">
              <a:solidFill>
                <a:schemeClr val="tx1"/>
              </a:solidFill>
            </a:endParaRPr>
          </a:p>
          <a:p>
            <a:pPr marL="0" lvl="0" indent="45720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/>
                </a:solidFill>
              </a:rPr>
              <a:t> </a:t>
            </a: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5C12494-111B-6740-80B5-E89C2B6EB1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8300" y="1040832"/>
            <a:ext cx="6171656" cy="365764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push dir="r"/>
      </p:transition>
    </mc:Choice>
    <mc:Fallback xmlns="">
      <p:transition>
        <p:push dir="r"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5.	USE CASE: TÌM SÁCH</a:t>
            </a:r>
          </a:p>
        </p:txBody>
      </p:sp>
      <p:sp>
        <p:nvSpPr>
          <p:cNvPr id="272" name="Google Shape;272;p49"/>
          <p:cNvSpPr txBox="1">
            <a:spLocks noGrp="1"/>
          </p:cNvSpPr>
          <p:nvPr>
            <p:ph type="body" idx="1"/>
          </p:nvPr>
        </p:nvSpPr>
        <p:spPr>
          <a:xfrm>
            <a:off x="311700" y="1017725"/>
            <a:ext cx="7293000" cy="44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b="1"/>
              <a:t>Business Process</a:t>
            </a:r>
            <a:endParaRPr b="1"/>
          </a:p>
        </p:txBody>
      </p:sp>
      <p:pic>
        <p:nvPicPr>
          <p:cNvPr id="273" name="Google Shape;273;p49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948800" y="1537600"/>
            <a:ext cx="6966504" cy="3376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push dir="r"/>
      </p:transition>
    </mc:Choice>
    <mc:Fallback xmlns="">
      <p:transition>
        <p:push dir="r"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5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6.	USE CASE: DUYỆT SÁCH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</p:txBody>
      </p:sp>
      <p:sp>
        <p:nvSpPr>
          <p:cNvPr id="279" name="Google Shape;279;p50"/>
          <p:cNvSpPr txBox="1">
            <a:spLocks noGrp="1"/>
          </p:cNvSpPr>
          <p:nvPr>
            <p:ph type="body" idx="1"/>
          </p:nvPr>
        </p:nvSpPr>
        <p:spPr>
          <a:xfrm>
            <a:off x="311700" y="1796675"/>
            <a:ext cx="2508900" cy="257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/>
                </a:solidFill>
              </a:rPr>
              <a:t>- User </a:t>
            </a:r>
            <a:r>
              <a:rPr lang="en-US" dirty="0" err="1">
                <a:solidFill>
                  <a:schemeClr val="tx1"/>
                </a:solidFill>
              </a:rPr>
              <a:t>chọn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những</a:t>
            </a:r>
            <a:r>
              <a:rPr lang="en-US" dirty="0">
                <a:solidFill>
                  <a:schemeClr val="tx1"/>
                </a:solidFill>
              </a:rPr>
              <a:t> filter </a:t>
            </a:r>
            <a:r>
              <a:rPr lang="en-US" dirty="0" err="1">
                <a:solidFill>
                  <a:schemeClr val="tx1"/>
                </a:solidFill>
              </a:rPr>
              <a:t>để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duyệt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sách</a:t>
            </a:r>
            <a:endParaRPr lang="en-US"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/>
                </a:solidFill>
              </a:rPr>
              <a:t>- </a:t>
            </a:r>
            <a:r>
              <a:rPr lang="en-US" dirty="0" err="1">
                <a:solidFill>
                  <a:schemeClr val="tx1"/>
                </a:solidFill>
              </a:rPr>
              <a:t>Hệ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thống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truy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xuất</a:t>
            </a:r>
            <a:r>
              <a:rPr lang="en-US" dirty="0">
                <a:solidFill>
                  <a:schemeClr val="tx1"/>
                </a:solidFill>
              </a:rPr>
              <a:t> data </a:t>
            </a:r>
            <a:r>
              <a:rPr lang="en-US" dirty="0" err="1">
                <a:solidFill>
                  <a:schemeClr val="tx1"/>
                </a:solidFill>
              </a:rPr>
              <a:t>tìm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những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quyển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sách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có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đặc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tính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giống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với</a:t>
            </a:r>
            <a:r>
              <a:rPr lang="en-US" dirty="0">
                <a:solidFill>
                  <a:schemeClr val="tx1"/>
                </a:solidFill>
              </a:rPr>
              <a:t> filter actor </a:t>
            </a:r>
            <a:r>
              <a:rPr lang="en-US" dirty="0" err="1">
                <a:solidFill>
                  <a:schemeClr val="tx1"/>
                </a:solidFill>
              </a:rPr>
              <a:t>đã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chọn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và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hiển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thị</a:t>
            </a:r>
            <a:endParaRPr lang="en-US" dirty="0">
              <a:solidFill>
                <a:schemeClr val="tx1"/>
              </a:solidFill>
            </a:endParaRPr>
          </a:p>
          <a:p>
            <a:pPr marL="0" lvl="0" indent="45720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/>
                </a:solidFill>
              </a:rPr>
              <a:t> </a:t>
            </a: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B9DF574-AEE5-544C-9B05-518FEC3491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8573" y="1109095"/>
            <a:ext cx="4889530" cy="39151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push dir="r"/>
      </p:transition>
    </mc:Choice>
    <mc:Fallback xmlns="">
      <p:transition>
        <p:push dir="r"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5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6.	USE CASE: DUYỆT SÁCH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</p:txBody>
      </p:sp>
      <p:sp>
        <p:nvSpPr>
          <p:cNvPr id="299" name="Google Shape;299;p53"/>
          <p:cNvSpPr txBox="1">
            <a:spLocks noGrp="1"/>
          </p:cNvSpPr>
          <p:nvPr>
            <p:ph type="body" idx="1"/>
          </p:nvPr>
        </p:nvSpPr>
        <p:spPr>
          <a:xfrm>
            <a:off x="311700" y="1017725"/>
            <a:ext cx="7293000" cy="44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b="1"/>
              <a:t>Business Process</a:t>
            </a:r>
            <a:endParaRPr b="1"/>
          </a:p>
        </p:txBody>
      </p:sp>
      <p:pic>
        <p:nvPicPr>
          <p:cNvPr id="300" name="Google Shape;300;p53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839675" y="1462625"/>
            <a:ext cx="6966504" cy="3376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push dir="r"/>
      </p:transition>
    </mc:Choice>
    <mc:Fallback xmlns="">
      <p:transition>
        <p:push dir="r"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5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7. USE CASE:  THÔNG TIN CỦA USER</a:t>
            </a:r>
          </a:p>
        </p:txBody>
      </p:sp>
      <p:sp>
        <p:nvSpPr>
          <p:cNvPr id="306" name="Google Shape;306;p54"/>
          <p:cNvSpPr txBox="1">
            <a:spLocks noGrp="1"/>
          </p:cNvSpPr>
          <p:nvPr>
            <p:ph type="body" idx="1"/>
          </p:nvPr>
        </p:nvSpPr>
        <p:spPr>
          <a:xfrm>
            <a:off x="311700" y="1796675"/>
            <a:ext cx="2508900" cy="257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/>
                </a:solidFill>
              </a:rPr>
              <a:t>- </a:t>
            </a:r>
            <a:r>
              <a:rPr lang="en-US" dirty="0" err="1">
                <a:solidFill>
                  <a:schemeClr val="tx1"/>
                </a:solidFill>
              </a:rPr>
              <a:t>Hệ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thống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hiển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thị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trang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cá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nhân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của</a:t>
            </a:r>
            <a:r>
              <a:rPr lang="en-US" dirty="0">
                <a:solidFill>
                  <a:schemeClr val="tx1"/>
                </a:solidFill>
              </a:rPr>
              <a:t> User bao </a:t>
            </a:r>
            <a:r>
              <a:rPr lang="en-US" dirty="0" err="1">
                <a:solidFill>
                  <a:schemeClr val="tx1"/>
                </a:solidFill>
              </a:rPr>
              <a:t>gồm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thông</a:t>
            </a:r>
            <a:r>
              <a:rPr lang="en-US" dirty="0">
                <a:solidFill>
                  <a:schemeClr val="tx1"/>
                </a:solidFill>
              </a:rPr>
              <a:t> tin </a:t>
            </a:r>
            <a:r>
              <a:rPr lang="en-US" dirty="0" err="1">
                <a:solidFill>
                  <a:schemeClr val="tx1"/>
                </a:solidFill>
              </a:rPr>
              <a:t>cá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nhân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en-US" dirty="0" err="1">
                <a:solidFill>
                  <a:schemeClr val="tx1"/>
                </a:solidFill>
              </a:rPr>
              <a:t>hoạt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động</a:t>
            </a:r>
            <a:r>
              <a:rPr lang="en-US" dirty="0">
                <a:solidFill>
                  <a:schemeClr val="tx1"/>
                </a:solidFill>
              </a:rPr>
              <a:t>,... </a:t>
            </a:r>
          </a:p>
          <a:p>
            <a:pPr marL="0" lvl="0" indent="45720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US" dirty="0"/>
              <a:t> </a:t>
            </a: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lang="en-US" dirty="0"/>
          </a:p>
        </p:txBody>
      </p:sp>
      <p:pic>
        <p:nvPicPr>
          <p:cNvPr id="307" name="Google Shape;307;p54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3061675" y="1374450"/>
            <a:ext cx="5939450" cy="326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push dir="r"/>
      </p:transition>
    </mc:Choice>
    <mc:Fallback xmlns="">
      <p:transition>
        <p:push dir="r"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5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8.	USE CASE:  CHO THUÊ SÁCH</a:t>
            </a:r>
          </a:p>
        </p:txBody>
      </p:sp>
      <p:sp>
        <p:nvSpPr>
          <p:cNvPr id="321" name="Google Shape;321;p56"/>
          <p:cNvSpPr txBox="1">
            <a:spLocks noGrp="1"/>
          </p:cNvSpPr>
          <p:nvPr>
            <p:ph type="body" idx="1"/>
          </p:nvPr>
        </p:nvSpPr>
        <p:spPr>
          <a:xfrm>
            <a:off x="311700" y="1283100"/>
            <a:ext cx="8260800" cy="257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-	</a:t>
            </a:r>
            <a:r>
              <a:rPr lang="en-US" dirty="0">
                <a:solidFill>
                  <a:schemeClr val="tx1"/>
                </a:solidFill>
              </a:rPr>
              <a:t>Actor </a:t>
            </a:r>
            <a:r>
              <a:rPr lang="en-US" dirty="0" err="1">
                <a:solidFill>
                  <a:schemeClr val="tx1"/>
                </a:solidFill>
              </a:rPr>
              <a:t>cập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nhật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thông</a:t>
            </a:r>
            <a:r>
              <a:rPr lang="en-US" dirty="0">
                <a:solidFill>
                  <a:schemeClr val="tx1"/>
                </a:solidFill>
              </a:rPr>
              <a:t> tin </a:t>
            </a:r>
            <a:r>
              <a:rPr lang="en-US" dirty="0" err="1">
                <a:solidFill>
                  <a:schemeClr val="tx1"/>
                </a:solidFill>
              </a:rPr>
              <a:t>của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quyển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sách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cho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thuê</a:t>
            </a:r>
            <a:endParaRPr lang="en-US"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/>
                </a:solidFill>
              </a:rPr>
              <a:t>-	</a:t>
            </a:r>
            <a:r>
              <a:rPr lang="en-US" dirty="0" err="1">
                <a:solidFill>
                  <a:schemeClr val="tx1"/>
                </a:solidFill>
              </a:rPr>
              <a:t>Hệ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thống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xác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nhận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yêu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cầu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muốn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cho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thuê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của</a:t>
            </a:r>
            <a:r>
              <a:rPr lang="en-US" dirty="0">
                <a:solidFill>
                  <a:schemeClr val="tx1"/>
                </a:solidFill>
              </a:rPr>
              <a:t> actor </a:t>
            </a:r>
            <a:r>
              <a:rPr lang="en-US" dirty="0" err="1">
                <a:solidFill>
                  <a:schemeClr val="tx1"/>
                </a:solidFill>
              </a:rPr>
              <a:t>và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gửi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thông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báo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cho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người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xác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minh</a:t>
            </a:r>
            <a:endParaRPr lang="en-US" dirty="0">
              <a:solidFill>
                <a:schemeClr val="tx1"/>
              </a:solidFill>
            </a:endParaRPr>
          </a:p>
          <a:p>
            <a:pPr marL="0" lvl="0" indent="45720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US" dirty="0"/>
              <a:t> </a:t>
            </a: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lang="en-US" dirty="0"/>
          </a:p>
        </p:txBody>
      </p:sp>
      <p:pic>
        <p:nvPicPr>
          <p:cNvPr id="322" name="Google Shape;322;p56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2289700" y="2487900"/>
            <a:ext cx="5133052" cy="2434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push dir="r"/>
      </p:transition>
    </mc:Choice>
    <mc:Fallback xmlns="">
      <p:transition>
        <p:push dir="r"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8.	USE CASE:  CHO THUÊ SÁCH</a:t>
            </a:r>
          </a:p>
        </p:txBody>
      </p:sp>
      <p:sp>
        <p:nvSpPr>
          <p:cNvPr id="349" name="Google Shape;349;p60"/>
          <p:cNvSpPr txBox="1">
            <a:spLocks noGrp="1"/>
          </p:cNvSpPr>
          <p:nvPr>
            <p:ph type="body" idx="1"/>
          </p:nvPr>
        </p:nvSpPr>
        <p:spPr>
          <a:xfrm>
            <a:off x="311700" y="117245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 err="1">
                <a:solidFill>
                  <a:schemeClr val="tx1"/>
                </a:solidFill>
              </a:rPr>
              <a:t>Thông</a:t>
            </a:r>
            <a:r>
              <a:rPr lang="en-US" dirty="0">
                <a:solidFill>
                  <a:schemeClr val="tx1"/>
                </a:solidFill>
              </a:rPr>
              <a:t> tin </a:t>
            </a:r>
            <a:r>
              <a:rPr lang="en-US" dirty="0" err="1">
                <a:solidFill>
                  <a:schemeClr val="tx1"/>
                </a:solidFill>
              </a:rPr>
              <a:t>kho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sách</a:t>
            </a:r>
            <a:endParaRPr lang="en-US" dirty="0">
              <a:solidFill>
                <a:schemeClr val="tx1"/>
              </a:solidFill>
            </a:endParaRPr>
          </a:p>
          <a:p>
            <a:pPr marL="9144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lang="en-US" dirty="0"/>
          </a:p>
        </p:txBody>
      </p:sp>
      <p:pic>
        <p:nvPicPr>
          <p:cNvPr id="350" name="Google Shape;350;p60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973400" y="1695225"/>
            <a:ext cx="7009174" cy="328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push dir="r"/>
      </p:transition>
    </mc:Choice>
    <mc:Fallback xmlns="">
      <p:transition>
        <p:push dir="r"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6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8.	USE CASE:  CHO THUÊ SÁCH</a:t>
            </a:r>
          </a:p>
        </p:txBody>
      </p:sp>
      <p:sp>
        <p:nvSpPr>
          <p:cNvPr id="370" name="Google Shape;370;p63"/>
          <p:cNvSpPr txBox="1">
            <a:spLocks noGrp="1"/>
          </p:cNvSpPr>
          <p:nvPr>
            <p:ph type="body" idx="1"/>
          </p:nvPr>
        </p:nvSpPr>
        <p:spPr>
          <a:xfrm>
            <a:off x="311700" y="117245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>
                <a:solidFill>
                  <a:schemeClr val="tx1"/>
                </a:solidFill>
              </a:rPr>
              <a:t>Business Process</a:t>
            </a:r>
          </a:p>
        </p:txBody>
      </p:sp>
      <p:pic>
        <p:nvPicPr>
          <p:cNvPr id="371" name="Google Shape;371;p63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3130350" y="1172450"/>
            <a:ext cx="5528026" cy="3971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push dir="r"/>
      </p:transition>
    </mc:Choice>
    <mc:Fallback xmlns="">
      <p:transition>
        <p:push dir="r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8461AD-F171-774F-99FB-342F9CB81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Ý</a:t>
            </a:r>
            <a:r>
              <a:rPr lang="en-US" dirty="0"/>
              <a:t> </a:t>
            </a:r>
            <a:r>
              <a:rPr lang="en-US" dirty="0" err="1"/>
              <a:t>tưởng</a:t>
            </a:r>
            <a:r>
              <a:rPr lang="en-US" dirty="0"/>
              <a:t> 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C11970-F4D8-5D47-8268-F13402AC2F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520600" cy="3545999"/>
          </a:xfrm>
        </p:spPr>
        <p:txBody>
          <a:bodyPr/>
          <a:lstStyle/>
          <a:p>
            <a:r>
              <a:rPr lang="en-US" dirty="0" err="1">
                <a:solidFill>
                  <a:schemeClr val="tx1"/>
                </a:solidFill>
              </a:rPr>
              <a:t>Văn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hoá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đọc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sách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phát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triển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nhờ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tiện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lợi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từ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việc</a:t>
            </a:r>
            <a:r>
              <a:rPr lang="en-US" dirty="0">
                <a:solidFill>
                  <a:schemeClr val="tx1"/>
                </a:solidFill>
              </a:rPr>
              <a:t> MUA </a:t>
            </a:r>
            <a:r>
              <a:rPr lang="en-US" dirty="0" err="1">
                <a:solidFill>
                  <a:schemeClr val="tx1"/>
                </a:solidFill>
              </a:rPr>
              <a:t>sách</a:t>
            </a:r>
            <a:endParaRPr lang="en-US" dirty="0">
              <a:solidFill>
                <a:schemeClr val="tx1"/>
              </a:solidFill>
            </a:endParaRPr>
          </a:p>
          <a:p>
            <a:pPr marL="114300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pPr>
              <a:buFont typeface="Symbol" pitchFamily="2" charset="2"/>
              <a:buChar char="Þ"/>
            </a:pPr>
            <a:r>
              <a:rPr lang="en-US" dirty="0">
                <a:solidFill>
                  <a:schemeClr val="tx1"/>
                </a:solidFill>
              </a:rPr>
              <a:t>LÃNG PHÍ SÁCH ?</a:t>
            </a:r>
          </a:p>
          <a:p>
            <a:pPr>
              <a:buFont typeface="Symbol" pitchFamily="2" charset="2"/>
              <a:buChar char="Þ"/>
            </a:pPr>
            <a:endParaRPr lang="en-US" dirty="0">
              <a:solidFill>
                <a:schemeClr val="tx1"/>
              </a:solidFill>
            </a:endParaRPr>
          </a:p>
          <a:p>
            <a:r>
              <a:rPr lang="en-US" dirty="0" err="1">
                <a:solidFill>
                  <a:schemeClr val="tx1"/>
                </a:solidFill>
              </a:rPr>
              <a:t>Ước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tính</a:t>
            </a:r>
            <a:r>
              <a:rPr lang="en-US" dirty="0">
                <a:solidFill>
                  <a:schemeClr val="tx1"/>
                </a:solidFill>
              </a:rPr>
              <a:t> 16 </a:t>
            </a:r>
            <a:r>
              <a:rPr lang="en-US" dirty="0" err="1">
                <a:solidFill>
                  <a:schemeClr val="tx1"/>
                </a:solidFill>
              </a:rPr>
              <a:t>quyển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sách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dày</a:t>
            </a:r>
            <a:r>
              <a:rPr lang="en-US" dirty="0">
                <a:solidFill>
                  <a:schemeClr val="tx1"/>
                </a:solidFill>
              </a:rPr>
              <a:t> 1000 </a:t>
            </a:r>
            <a:r>
              <a:rPr lang="en-US" dirty="0" err="1">
                <a:solidFill>
                  <a:schemeClr val="tx1"/>
                </a:solidFill>
              </a:rPr>
              <a:t>trang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cần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hạ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đốn</a:t>
            </a:r>
            <a:r>
              <a:rPr lang="en-US" dirty="0">
                <a:solidFill>
                  <a:schemeClr val="tx1"/>
                </a:solidFill>
              </a:rPr>
              <a:t> 1 </a:t>
            </a:r>
            <a:r>
              <a:rPr lang="en-US" dirty="0" err="1">
                <a:solidFill>
                  <a:schemeClr val="tx1"/>
                </a:solidFill>
              </a:rPr>
              <a:t>cây</a:t>
            </a:r>
            <a:endParaRPr lang="en-US" dirty="0">
              <a:solidFill>
                <a:schemeClr val="tx1"/>
              </a:solidFill>
            </a:endParaRPr>
          </a:p>
          <a:p>
            <a:pPr marL="114300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Theo </a:t>
            </a:r>
            <a:r>
              <a:rPr lang="en-US" dirty="0" err="1">
                <a:solidFill>
                  <a:schemeClr val="tx1"/>
                </a:solidFill>
              </a:rPr>
              <a:t>zing.vn</a:t>
            </a:r>
            <a:r>
              <a:rPr lang="en-US" dirty="0">
                <a:solidFill>
                  <a:schemeClr val="tx1"/>
                </a:solidFill>
              </a:rPr>
              <a:t>, 250 </a:t>
            </a:r>
            <a:r>
              <a:rPr lang="en-US" dirty="0" err="1">
                <a:solidFill>
                  <a:schemeClr val="tx1"/>
                </a:solidFill>
              </a:rPr>
              <a:t>triệu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sách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được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bán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trong</a:t>
            </a:r>
            <a:r>
              <a:rPr lang="en-US" dirty="0">
                <a:solidFill>
                  <a:schemeClr val="tx1"/>
                </a:solidFill>
              </a:rPr>
              <a:t> 6 </a:t>
            </a:r>
            <a:r>
              <a:rPr lang="en-US" dirty="0" err="1">
                <a:solidFill>
                  <a:schemeClr val="tx1"/>
                </a:solidFill>
              </a:rPr>
              <a:t>tháng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đầu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năm</a:t>
            </a:r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pPr marL="114300" indent="0">
              <a:buNone/>
            </a:pPr>
            <a:r>
              <a:rPr lang="en-US" dirty="0">
                <a:solidFill>
                  <a:schemeClr val="tx1"/>
                </a:solidFill>
              </a:rPr>
              <a:t>=&gt; </a:t>
            </a:r>
            <a:r>
              <a:rPr lang="en-US" dirty="0" err="1">
                <a:solidFill>
                  <a:schemeClr val="tx1"/>
                </a:solidFill>
              </a:rPr>
              <a:t>Gần</a:t>
            </a:r>
            <a:r>
              <a:rPr lang="en-US" dirty="0">
                <a:solidFill>
                  <a:schemeClr val="tx1"/>
                </a:solidFill>
              </a:rPr>
              <a:t> 15 TRIỆU </a:t>
            </a:r>
            <a:r>
              <a:rPr lang="en-US" dirty="0" err="1">
                <a:solidFill>
                  <a:schemeClr val="tx1"/>
                </a:solidFill>
              </a:rPr>
              <a:t>cây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bị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đốn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hạ</a:t>
            </a:r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pPr marL="114300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114300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114300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114300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1639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push dir="r"/>
      </p:transition>
    </mc:Choice>
    <mc:Fallback xmlns="">
      <p:transition>
        <p:push dir="r"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6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9.	USE CASE: MƯỢN SÁCH</a:t>
            </a:r>
          </a:p>
        </p:txBody>
      </p:sp>
      <p:sp>
        <p:nvSpPr>
          <p:cNvPr id="377" name="Google Shape;377;p64"/>
          <p:cNvSpPr txBox="1">
            <a:spLocks noGrp="1"/>
          </p:cNvSpPr>
          <p:nvPr>
            <p:ph type="body" idx="1"/>
          </p:nvPr>
        </p:nvSpPr>
        <p:spPr>
          <a:xfrm>
            <a:off x="311700" y="1172450"/>
            <a:ext cx="81834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 err="1">
                <a:solidFill>
                  <a:schemeClr val="tx1"/>
                </a:solidFill>
              </a:rPr>
              <a:t>Chọn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sách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từ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nhà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kho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en-US" dirty="0" err="1">
                <a:solidFill>
                  <a:schemeClr val="tx1"/>
                </a:solidFill>
              </a:rPr>
              <a:t>sách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được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chọn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sẽ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được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đưa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vào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giỏ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hàng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78" name="Google Shape;378;p64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252975" y="1756400"/>
            <a:ext cx="6563251" cy="2999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push dir="r"/>
      </p:transition>
    </mc:Choice>
    <mc:Fallback xmlns="">
      <p:transition>
        <p:push dir="r"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9.	USE CASE: MƯỢN SÁCH</a:t>
            </a:r>
          </a:p>
        </p:txBody>
      </p:sp>
      <p:sp>
        <p:nvSpPr>
          <p:cNvPr id="398" name="Google Shape;398;p67"/>
          <p:cNvSpPr txBox="1">
            <a:spLocks noGrp="1"/>
          </p:cNvSpPr>
          <p:nvPr>
            <p:ph type="body" idx="1"/>
          </p:nvPr>
        </p:nvSpPr>
        <p:spPr>
          <a:xfrm>
            <a:off x="311700" y="1172450"/>
            <a:ext cx="81834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/>
              <a:t>Đặt hàng mượn sách có trong giỏ hàng</a:t>
            </a:r>
          </a:p>
        </p:txBody>
      </p:sp>
      <p:pic>
        <p:nvPicPr>
          <p:cNvPr id="399" name="Google Shape;399;p67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580113" y="1836175"/>
            <a:ext cx="7983776" cy="286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push dir="r"/>
      </p:transition>
    </mc:Choice>
    <mc:Fallback xmlns="">
      <p:transition>
        <p:push dir="r"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6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9.	USE CASE: MƯỢN SÁCH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</p:txBody>
      </p:sp>
      <p:sp>
        <p:nvSpPr>
          <p:cNvPr id="412" name="Google Shape;412;p69"/>
          <p:cNvSpPr txBox="1">
            <a:spLocks noGrp="1"/>
          </p:cNvSpPr>
          <p:nvPr>
            <p:ph type="body" idx="1"/>
          </p:nvPr>
        </p:nvSpPr>
        <p:spPr>
          <a:xfrm>
            <a:off x="311700" y="117245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/>
              <a:t>Danh sách sách đang mượn</a:t>
            </a:r>
          </a:p>
        </p:txBody>
      </p:sp>
      <p:pic>
        <p:nvPicPr>
          <p:cNvPr id="413" name="Google Shape;413;p69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894125" y="1873000"/>
            <a:ext cx="7355751" cy="31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push dir="r"/>
      </p:transition>
    </mc:Choice>
    <mc:Fallback xmlns="">
      <p:transition>
        <p:push dir="r"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7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9.	USE CASE: MƯỢN SÁCH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</p:txBody>
      </p:sp>
      <p:sp>
        <p:nvSpPr>
          <p:cNvPr id="433" name="Google Shape;433;p72"/>
          <p:cNvSpPr txBox="1">
            <a:spLocks noGrp="1"/>
          </p:cNvSpPr>
          <p:nvPr>
            <p:ph type="body" idx="1"/>
          </p:nvPr>
        </p:nvSpPr>
        <p:spPr>
          <a:xfrm>
            <a:off x="311700" y="117245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/>
                </a:solidFill>
              </a:rPr>
              <a:t>Business Process</a:t>
            </a: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lang="en-US" dirty="0"/>
          </a:p>
        </p:txBody>
      </p:sp>
      <p:pic>
        <p:nvPicPr>
          <p:cNvPr id="434" name="Google Shape;434;p72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2877073" y="1017725"/>
            <a:ext cx="4969701" cy="4125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push dir="r"/>
      </p:transition>
    </mc:Choice>
    <mc:Fallback xmlns="">
      <p:transition>
        <p:push dir="r"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7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10 .	USE CASE: TRẢ SÁCH</a:t>
            </a:r>
          </a:p>
        </p:txBody>
      </p:sp>
      <p:sp>
        <p:nvSpPr>
          <p:cNvPr id="440" name="Google Shape;440;p73"/>
          <p:cNvSpPr txBox="1">
            <a:spLocks noGrp="1"/>
          </p:cNvSpPr>
          <p:nvPr>
            <p:ph type="body" idx="1"/>
          </p:nvPr>
        </p:nvSpPr>
        <p:spPr>
          <a:xfrm>
            <a:off x="311700" y="1172450"/>
            <a:ext cx="81834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- </a:t>
            </a:r>
            <a:r>
              <a:rPr lang="en-US" dirty="0" err="1">
                <a:solidFill>
                  <a:schemeClr val="tx1"/>
                </a:solidFill>
              </a:rPr>
              <a:t>Chọn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sách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để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trả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về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kho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en-US" dirty="0" err="1">
                <a:solidFill>
                  <a:schemeClr val="tx1"/>
                </a:solidFill>
              </a:rPr>
              <a:t>hệ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thống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ghi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nhận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ngày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trả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sách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và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gửi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thông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báo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cho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bên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thứ</a:t>
            </a:r>
            <a:r>
              <a:rPr lang="en-US" dirty="0">
                <a:solidFill>
                  <a:schemeClr val="tx1"/>
                </a:solidFill>
              </a:rPr>
              <a:t> 3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CD00987-4903-4449-B53C-FF1D6327C3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135" y="2236258"/>
            <a:ext cx="7488530" cy="23525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push dir="r"/>
      </p:transition>
    </mc:Choice>
    <mc:Fallback xmlns="">
      <p:transition>
        <p:push dir="r"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5"/>
          <p:cNvSpPr txBox="1">
            <a:spLocks noGrp="1"/>
          </p:cNvSpPr>
          <p:nvPr>
            <p:ph type="title"/>
          </p:nvPr>
        </p:nvSpPr>
        <p:spPr>
          <a:xfrm>
            <a:off x="311700" y="4381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10 .	USE CASE: TRẢ SÁCH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</p:txBody>
      </p:sp>
      <p:sp>
        <p:nvSpPr>
          <p:cNvPr id="452" name="Google Shape;452;p75"/>
          <p:cNvSpPr txBox="1">
            <a:spLocks noGrp="1"/>
          </p:cNvSpPr>
          <p:nvPr>
            <p:ph type="body" idx="1"/>
          </p:nvPr>
        </p:nvSpPr>
        <p:spPr>
          <a:xfrm>
            <a:off x="311700" y="117245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/>
                </a:solidFill>
              </a:rPr>
              <a:t>Business Process</a:t>
            </a: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lang="en-US" dirty="0"/>
          </a:p>
        </p:txBody>
      </p:sp>
      <p:pic>
        <p:nvPicPr>
          <p:cNvPr id="453" name="Google Shape;453;p75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2228100" y="1172447"/>
            <a:ext cx="6801601" cy="357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push dir="r"/>
      </p:transition>
    </mc:Choice>
    <mc:Fallback xmlns="">
      <p:transition>
        <p:push dir="r"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11 .	USE CASE: ĐÁNH GIÁ SÁCH</a:t>
            </a:r>
          </a:p>
        </p:txBody>
      </p:sp>
      <p:sp>
        <p:nvSpPr>
          <p:cNvPr id="459" name="Google Shape;459;p76"/>
          <p:cNvSpPr txBox="1">
            <a:spLocks noGrp="1"/>
          </p:cNvSpPr>
          <p:nvPr>
            <p:ph type="body" idx="1"/>
          </p:nvPr>
        </p:nvSpPr>
        <p:spPr>
          <a:xfrm>
            <a:off x="311700" y="1714450"/>
            <a:ext cx="2719200" cy="217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/>
                </a:solidFill>
              </a:rPr>
              <a:t>- Actor </a:t>
            </a:r>
            <a:r>
              <a:rPr lang="en-US" dirty="0" err="1">
                <a:solidFill>
                  <a:schemeClr val="tx1"/>
                </a:solidFill>
              </a:rPr>
              <a:t>nhập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thông</a:t>
            </a:r>
            <a:r>
              <a:rPr lang="en-US" dirty="0">
                <a:solidFill>
                  <a:schemeClr val="tx1"/>
                </a:solidFill>
              </a:rPr>
              <a:t> tin </a:t>
            </a:r>
            <a:r>
              <a:rPr lang="en-US" dirty="0" err="1">
                <a:solidFill>
                  <a:schemeClr val="tx1"/>
                </a:solidFill>
              </a:rPr>
              <a:t>đánh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giá</a:t>
            </a:r>
            <a:r>
              <a:rPr lang="en-US" dirty="0">
                <a:solidFill>
                  <a:schemeClr val="tx1"/>
                </a:solidFill>
              </a:rPr>
              <a:t> (thang </a:t>
            </a:r>
            <a:r>
              <a:rPr lang="en-US" dirty="0" err="1">
                <a:solidFill>
                  <a:schemeClr val="tx1"/>
                </a:solidFill>
              </a:rPr>
              <a:t>điểm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en-US" dirty="0" err="1">
                <a:solidFill>
                  <a:schemeClr val="tx1"/>
                </a:solidFill>
              </a:rPr>
              <a:t>bình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luận</a:t>
            </a:r>
            <a:r>
              <a:rPr lang="en-US" dirty="0">
                <a:solidFill>
                  <a:schemeClr val="tx1"/>
                </a:solidFill>
              </a:rPr>
              <a:t>)..</a:t>
            </a: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US" dirty="0">
                <a:solidFill>
                  <a:schemeClr val="tx1"/>
                </a:solidFill>
              </a:rPr>
              <a:t>- </a:t>
            </a:r>
            <a:r>
              <a:rPr lang="en-US" dirty="0" err="1">
                <a:solidFill>
                  <a:schemeClr val="tx1"/>
                </a:solidFill>
              </a:rPr>
              <a:t>Hệ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thống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kiểm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tra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các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thông</a:t>
            </a:r>
            <a:r>
              <a:rPr lang="en-US" dirty="0">
                <a:solidFill>
                  <a:schemeClr val="tx1"/>
                </a:solidFill>
              </a:rPr>
              <a:t> tin </a:t>
            </a:r>
            <a:r>
              <a:rPr lang="en-US" dirty="0" err="1">
                <a:solidFill>
                  <a:schemeClr val="tx1"/>
                </a:solidFill>
              </a:rPr>
              <a:t>đánh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giá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60" name="Google Shape;460;p76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3340524" y="1290687"/>
            <a:ext cx="5582175" cy="3274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push dir="r"/>
      </p:transition>
    </mc:Choice>
    <mc:Fallback xmlns="">
      <p:transition>
        <p:push dir="r"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11 .	USE CASE: ĐÁNH GIÁ SÁCH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</p:txBody>
      </p:sp>
      <p:sp>
        <p:nvSpPr>
          <p:cNvPr id="472" name="Google Shape;472;p78"/>
          <p:cNvSpPr txBox="1">
            <a:spLocks noGrp="1"/>
          </p:cNvSpPr>
          <p:nvPr>
            <p:ph type="body" idx="1"/>
          </p:nvPr>
        </p:nvSpPr>
        <p:spPr>
          <a:xfrm>
            <a:off x="311700" y="117245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 err="1">
                <a:solidFill>
                  <a:schemeClr val="tx1"/>
                </a:solidFill>
              </a:rPr>
              <a:t>Các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đánh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giá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của</a:t>
            </a:r>
            <a:r>
              <a:rPr lang="en-US" dirty="0">
                <a:solidFill>
                  <a:schemeClr val="tx1"/>
                </a:solidFill>
              </a:rPr>
              <a:t> 1 </a:t>
            </a:r>
            <a:r>
              <a:rPr lang="en-US" dirty="0" err="1">
                <a:solidFill>
                  <a:schemeClr val="tx1"/>
                </a:solidFill>
              </a:rPr>
              <a:t>quyển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sách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73" name="Google Shape;473;p78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4154853" y="1172450"/>
            <a:ext cx="4677451" cy="3662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push dir="r"/>
      </p:transition>
    </mc:Choice>
    <mc:Fallback xmlns="">
      <p:transition>
        <p:push dir="r"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8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11 .	USE CASE:  THANH TOÁN</a:t>
            </a:r>
          </a:p>
        </p:txBody>
      </p:sp>
      <p:sp>
        <p:nvSpPr>
          <p:cNvPr id="500" name="Google Shape;500;p82"/>
          <p:cNvSpPr txBox="1">
            <a:spLocks noGrp="1"/>
          </p:cNvSpPr>
          <p:nvPr>
            <p:ph type="body" idx="1"/>
          </p:nvPr>
        </p:nvSpPr>
        <p:spPr>
          <a:xfrm>
            <a:off x="311700" y="1172450"/>
            <a:ext cx="24588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 err="1">
                <a:solidFill>
                  <a:schemeClr val="tx1"/>
                </a:solidFill>
              </a:rPr>
              <a:t>Nhập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các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thông</a:t>
            </a:r>
            <a:r>
              <a:rPr lang="en-US" dirty="0">
                <a:solidFill>
                  <a:schemeClr val="tx1"/>
                </a:solidFill>
              </a:rPr>
              <a:t> tin </a:t>
            </a:r>
            <a:r>
              <a:rPr lang="en-US" dirty="0" err="1">
                <a:solidFill>
                  <a:schemeClr val="tx1"/>
                </a:solidFill>
              </a:rPr>
              <a:t>để</a:t>
            </a:r>
            <a:r>
              <a:rPr lang="en-US" dirty="0">
                <a:solidFill>
                  <a:schemeClr val="tx1"/>
                </a:solidFill>
              </a:rPr>
              <a:t> ship </a:t>
            </a:r>
            <a:r>
              <a:rPr lang="en-US" dirty="0" err="1">
                <a:solidFill>
                  <a:schemeClr val="tx1"/>
                </a:solidFill>
              </a:rPr>
              <a:t>sách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01" name="Google Shape;501;p82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2815475" y="1172450"/>
            <a:ext cx="6081850" cy="3653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push dir="r"/>
      </p:transition>
    </mc:Choice>
    <mc:Fallback xmlns="">
      <p:transition>
        <p:push dir="r"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8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11 .	USE CASE:  THANH TOÁN</a:t>
            </a:r>
          </a:p>
        </p:txBody>
      </p:sp>
      <p:sp>
        <p:nvSpPr>
          <p:cNvPr id="507" name="Google Shape;507;p83"/>
          <p:cNvSpPr txBox="1">
            <a:spLocks noGrp="1"/>
          </p:cNvSpPr>
          <p:nvPr>
            <p:ph type="body" idx="1"/>
          </p:nvPr>
        </p:nvSpPr>
        <p:spPr>
          <a:xfrm>
            <a:off x="311700" y="1172450"/>
            <a:ext cx="24588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 err="1">
                <a:solidFill>
                  <a:schemeClr val="tx1"/>
                </a:solidFill>
              </a:rPr>
              <a:t>Chọn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phương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thức</a:t>
            </a:r>
            <a:r>
              <a:rPr lang="en-US" dirty="0">
                <a:solidFill>
                  <a:schemeClr val="tx1"/>
                </a:solidFill>
              </a:rPr>
              <a:t> ship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 err="1">
                <a:solidFill>
                  <a:schemeClr val="tx1"/>
                </a:solidFill>
              </a:rPr>
              <a:t>Chọn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phương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thức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thanh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toán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08" name="Google Shape;508;p83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2945075" y="1172450"/>
            <a:ext cx="6068702" cy="34214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push dir="r"/>
      </p:transition>
    </mc:Choice>
    <mc:Fallback xmlns="">
      <p:transition>
        <p:push dir="r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53AB9-CC91-5941-9854-41BE287C0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Ý</a:t>
            </a:r>
            <a:r>
              <a:rPr lang="en-US" dirty="0"/>
              <a:t> </a:t>
            </a:r>
            <a:r>
              <a:rPr lang="en-US" dirty="0" err="1"/>
              <a:t>tưởng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50AF36F-0FA6-694F-9E32-92C79E3623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8141" y="1017725"/>
            <a:ext cx="3303673" cy="3586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8DB870C-CE21-C849-A8E8-9A958C2433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700" y="1017725"/>
            <a:ext cx="3788023" cy="3586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7618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push dir="r"/>
      </p:transition>
    </mc:Choice>
    <mc:Fallback xmlns="">
      <p:transition>
        <p:push dir="r"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8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11 .	USE CASE:  THANH TOÁN</a:t>
            </a:r>
          </a:p>
        </p:txBody>
      </p:sp>
      <p:pic>
        <p:nvPicPr>
          <p:cNvPr id="514" name="Google Shape;514;p84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3387175" y="1170125"/>
            <a:ext cx="4875038" cy="3820976"/>
          </a:xfrm>
          <a:prstGeom prst="rect">
            <a:avLst/>
          </a:prstGeom>
          <a:noFill/>
          <a:ln>
            <a:noFill/>
          </a:ln>
        </p:spPr>
      </p:pic>
      <p:sp>
        <p:nvSpPr>
          <p:cNvPr id="515" name="Google Shape;515;p84"/>
          <p:cNvSpPr txBox="1">
            <a:spLocks noGrp="1"/>
          </p:cNvSpPr>
          <p:nvPr>
            <p:ph type="body" idx="1"/>
          </p:nvPr>
        </p:nvSpPr>
        <p:spPr>
          <a:xfrm>
            <a:off x="311700" y="1172450"/>
            <a:ext cx="24588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>
                <a:solidFill>
                  <a:schemeClr val="tx1"/>
                </a:solidFill>
              </a:rPr>
              <a:t>- Thanh </a:t>
            </a:r>
            <a:r>
              <a:rPr lang="en-US" dirty="0" err="1">
                <a:solidFill>
                  <a:schemeClr val="tx1"/>
                </a:solidFill>
              </a:rPr>
              <a:t>toán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bằng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thẻ</a:t>
            </a:r>
            <a:r>
              <a:rPr lang="en-US" dirty="0">
                <a:solidFill>
                  <a:schemeClr val="tx1"/>
                </a:solidFill>
              </a:rPr>
              <a:t> Debit </a:t>
            </a:r>
            <a:r>
              <a:rPr lang="en-US" dirty="0" err="1">
                <a:solidFill>
                  <a:schemeClr val="tx1"/>
                </a:solidFill>
              </a:rPr>
              <a:t>hoặc</a:t>
            </a:r>
            <a:r>
              <a:rPr lang="en-US" dirty="0">
                <a:solidFill>
                  <a:schemeClr val="tx1"/>
                </a:solidFill>
              </a:rPr>
              <a:t> Credit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push dir="r"/>
      </p:transition>
    </mc:Choice>
    <mc:Fallback xmlns="">
      <p:transition>
        <p:push dir="r"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8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12 .	USE CASE:  GỢI </a:t>
            </a:r>
            <a:r>
              <a:rPr lang="en-US" dirty="0" err="1"/>
              <a:t>Ý</a:t>
            </a:r>
            <a:r>
              <a:rPr lang="en-US" dirty="0"/>
              <a:t> SÁCH NÊN ĐỌC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B50F5F-9F37-DE4C-8248-14B55D613A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520600" cy="986426"/>
          </a:xfrm>
        </p:spPr>
        <p:txBody>
          <a:bodyPr/>
          <a:lstStyle/>
          <a:p>
            <a:r>
              <a:rPr lang="en-US" dirty="0" err="1">
                <a:solidFill>
                  <a:schemeClr val="tx1"/>
                </a:solidFill>
              </a:rPr>
              <a:t>Khi</a:t>
            </a:r>
            <a:r>
              <a:rPr lang="en-US" dirty="0">
                <a:solidFill>
                  <a:schemeClr val="tx1"/>
                </a:solidFill>
              </a:rPr>
              <a:t> User </a:t>
            </a:r>
            <a:r>
              <a:rPr lang="en-US" dirty="0" err="1">
                <a:solidFill>
                  <a:schemeClr val="tx1"/>
                </a:solidFill>
              </a:rPr>
              <a:t>xem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một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quyển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sách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en-US" dirty="0" err="1">
                <a:solidFill>
                  <a:schemeClr val="tx1"/>
                </a:solidFill>
              </a:rPr>
              <a:t>các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quyển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sách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có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nội</a:t>
            </a:r>
            <a:r>
              <a:rPr lang="en-US" dirty="0">
                <a:solidFill>
                  <a:schemeClr val="tx1"/>
                </a:solidFill>
              </a:rPr>
              <a:t> dung </a:t>
            </a:r>
            <a:r>
              <a:rPr lang="en-US" dirty="0" err="1">
                <a:solidFill>
                  <a:schemeClr val="tx1"/>
                </a:solidFill>
              </a:rPr>
              <a:t>tương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tự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sẽ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được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đưa</a:t>
            </a:r>
            <a:r>
              <a:rPr lang="en-US" dirty="0">
                <a:solidFill>
                  <a:schemeClr val="tx1"/>
                </a:solidFill>
              </a:rPr>
              <a:t> ra </a:t>
            </a:r>
            <a:r>
              <a:rPr lang="en-US" dirty="0" err="1">
                <a:solidFill>
                  <a:schemeClr val="tx1"/>
                </a:solidFill>
              </a:rPr>
              <a:t>để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đợi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ý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cho</a:t>
            </a:r>
            <a:r>
              <a:rPr lang="en-US" dirty="0">
                <a:solidFill>
                  <a:schemeClr val="tx1"/>
                </a:solidFill>
              </a:rPr>
              <a:t> User.</a:t>
            </a:r>
          </a:p>
          <a:p>
            <a:r>
              <a:rPr lang="en-US" dirty="0" err="1">
                <a:solidFill>
                  <a:schemeClr val="tx1"/>
                </a:solidFill>
              </a:rPr>
              <a:t>Thuật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toán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b="1" dirty="0">
                <a:solidFill>
                  <a:schemeClr val="tx1"/>
                </a:solidFill>
              </a:rPr>
              <a:t>Locality sensitive hashing </a:t>
            </a:r>
            <a:r>
              <a:rPr lang="en-US" dirty="0" err="1">
                <a:solidFill>
                  <a:schemeClr val="tx1"/>
                </a:solidFill>
              </a:rPr>
              <a:t>và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b="1" dirty="0">
                <a:solidFill>
                  <a:schemeClr val="tx1"/>
                </a:solidFill>
              </a:rPr>
              <a:t>Random projections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được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sử</a:t>
            </a:r>
            <a:r>
              <a:rPr lang="en-US" dirty="0">
                <a:solidFill>
                  <a:schemeClr val="tx1"/>
                </a:solidFill>
              </a:rPr>
              <a:t> dung </a:t>
            </a:r>
            <a:r>
              <a:rPr lang="en-US" dirty="0" err="1">
                <a:solidFill>
                  <a:schemeClr val="tx1"/>
                </a:solidFill>
              </a:rPr>
              <a:t>để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tạo</a:t>
            </a:r>
            <a:r>
              <a:rPr lang="en-US" dirty="0">
                <a:solidFill>
                  <a:schemeClr val="tx1"/>
                </a:solidFill>
              </a:rPr>
              <a:t> ra </a:t>
            </a:r>
            <a:r>
              <a:rPr lang="en-US" dirty="0" err="1">
                <a:solidFill>
                  <a:schemeClr val="tx1"/>
                </a:solidFill>
              </a:rPr>
              <a:t>các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gợi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ý</a:t>
            </a:r>
            <a:r>
              <a:rPr lang="en-US" dirty="0">
                <a:solidFill>
                  <a:schemeClr val="tx1"/>
                </a:solidFill>
              </a:rPr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C4549F-CAE4-F64A-AF3B-B4D57CAE82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2738727"/>
            <a:ext cx="8520600" cy="2086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402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push dir="r"/>
      </p:transition>
    </mc:Choice>
    <mc:Fallback xmlns="">
      <p:transition>
        <p:push dir="r"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85"/>
          <p:cNvSpPr txBox="1">
            <a:spLocks noGrp="1"/>
          </p:cNvSpPr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DEMO</a:t>
            </a:r>
          </a:p>
        </p:txBody>
      </p:sp>
      <p:sp>
        <p:nvSpPr>
          <p:cNvPr id="521" name="Google Shape;521;p85"/>
          <p:cNvSpPr txBox="1">
            <a:spLocks noGrp="1"/>
          </p:cNvSpPr>
          <p:nvPr>
            <p:ph type="subTitle" idx="1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FRONT-END: </a:t>
            </a:r>
            <a:r>
              <a:rPr lang="en-US" u="sng" dirty="0">
                <a:solidFill>
                  <a:schemeClr val="hlink"/>
                </a:solidFill>
                <a:hlinkClick r:id="rId3"/>
              </a:rPr>
              <a:t>http://</a:t>
            </a:r>
            <a:r>
              <a:rPr lang="en-US" dirty="0">
                <a:hlinkClick r:id="rId4"/>
              </a:rPr>
              <a:t>http://3.1.80.54/</a:t>
            </a:r>
            <a:r>
              <a:rPr lang="en-US" u="sng" dirty="0">
                <a:solidFill>
                  <a:schemeClr val="hlink"/>
                </a:solidFill>
                <a:hlinkClick r:id="rId3"/>
              </a:rPr>
              <a:t>/</a:t>
            </a:r>
            <a:endParaRPr lang="en-US" u="sng" dirty="0">
              <a:solidFill>
                <a:schemeClr val="hlink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u="sng" dirty="0">
              <a:solidFill>
                <a:schemeClr val="hlink"/>
              </a:solidFill>
            </a:endParaRPr>
          </a:p>
          <a:p>
            <a:pPr marL="0" lvl="0" indent="0"/>
            <a:r>
              <a:rPr lang="en-US" dirty="0"/>
              <a:t>BACK-END: </a:t>
            </a:r>
            <a:r>
              <a:rPr lang="en-US" u="sng" dirty="0">
                <a:solidFill>
                  <a:schemeClr val="hlink"/>
                </a:solidFill>
                <a:hlinkClick r:id="rId5"/>
              </a:rPr>
              <a:t>http://</a:t>
            </a:r>
            <a:r>
              <a:rPr lang="en-US" dirty="0">
                <a:hlinkClick r:id="rId4"/>
              </a:rPr>
              <a:t>http://3.1.80.54/</a:t>
            </a:r>
            <a:r>
              <a:rPr lang="en-US" u="sng" dirty="0">
                <a:solidFill>
                  <a:schemeClr val="hlink"/>
                </a:solidFill>
                <a:hlinkClick r:id="rId5"/>
              </a:rPr>
              <a:t>:5000/</a:t>
            </a:r>
            <a:endParaRPr lang="en-US" u="sng" dirty="0">
              <a:solidFill>
                <a:schemeClr val="hlink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u="sng" dirty="0">
              <a:solidFill>
                <a:schemeClr val="hlink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push dir="r"/>
      </p:transition>
    </mc:Choice>
    <mc:Fallback xmlns="">
      <p:transition>
        <p:push dir="r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2732100" cy="212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GIỚI THIỆU VỀ HỆ THỐNG</a:t>
            </a:r>
          </a:p>
        </p:txBody>
      </p:sp>
      <p:sp>
        <p:nvSpPr>
          <p:cNvPr id="118" name="Google Shape;118;p27"/>
          <p:cNvSpPr txBox="1">
            <a:spLocks noGrp="1"/>
          </p:cNvSpPr>
          <p:nvPr>
            <p:ph type="body" idx="1"/>
          </p:nvPr>
        </p:nvSpPr>
        <p:spPr>
          <a:xfrm>
            <a:off x="442275" y="3643850"/>
            <a:ext cx="8520600" cy="141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 err="1">
                <a:solidFill>
                  <a:schemeClr val="tx1"/>
                </a:solidFill>
              </a:rPr>
              <a:t>Ứng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dụng</a:t>
            </a:r>
            <a:r>
              <a:rPr lang="en-US" dirty="0">
                <a:solidFill>
                  <a:schemeClr val="tx1"/>
                </a:solidFill>
              </a:rPr>
              <a:t> Web “Book’s TIME” </a:t>
            </a:r>
            <a:r>
              <a:rPr lang="en-US" dirty="0" err="1">
                <a:solidFill>
                  <a:schemeClr val="tx1"/>
                </a:solidFill>
              </a:rPr>
              <a:t>cung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cấp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nền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tảng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giao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tiếp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cho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người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cho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thuê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sách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và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người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có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nhu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cầu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mượn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sách</a:t>
            </a:r>
            <a:r>
              <a:rPr lang="en-US" dirty="0">
                <a:solidFill>
                  <a:schemeClr val="tx1"/>
                </a:solidFill>
              </a:rPr>
              <a:t>.</a:t>
            </a:r>
          </a:p>
        </p:txBody>
      </p:sp>
      <p:pic>
        <p:nvPicPr>
          <p:cNvPr id="119" name="Google Shape;119;p27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3145625" y="535425"/>
            <a:ext cx="5674702" cy="2759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push dir="r"/>
      </p:transition>
    </mc:Choice>
    <mc:Fallback xmlns="">
      <p:transition>
        <p:push dir="r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CÔNG NGHỆ</a:t>
            </a:r>
          </a:p>
        </p:txBody>
      </p:sp>
      <p:sp>
        <p:nvSpPr>
          <p:cNvPr id="125" name="Google Shape;125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tx1"/>
                </a:solidFill>
              </a:rPr>
              <a:t>Back-End: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endParaRPr sz="2000" dirty="0">
              <a:solidFill>
                <a:schemeClr val="tx1"/>
              </a:solidFill>
            </a:endParaRPr>
          </a:p>
          <a:p>
            <a:pPr marL="4572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US" sz="2000" dirty="0">
                <a:solidFill>
                  <a:schemeClr val="tx1"/>
                </a:solidFill>
              </a:rPr>
              <a:t>-	Flask, Flask-</a:t>
            </a:r>
            <a:r>
              <a:rPr lang="en-US" sz="2000" dirty="0" err="1">
                <a:solidFill>
                  <a:schemeClr val="tx1"/>
                </a:solidFill>
              </a:rPr>
              <a:t>RESTPlus</a:t>
            </a:r>
            <a:r>
              <a:rPr lang="en-US" sz="2000" dirty="0">
                <a:solidFill>
                  <a:schemeClr val="tx1"/>
                </a:solidFill>
              </a:rPr>
              <a:t>, Swagger UI</a:t>
            </a:r>
            <a:endParaRPr sz="2000" dirty="0">
              <a:solidFill>
                <a:schemeClr val="tx1"/>
              </a:solidFill>
            </a:endParaRPr>
          </a:p>
        </p:txBody>
      </p:sp>
      <p:pic>
        <p:nvPicPr>
          <p:cNvPr id="126" name="Google Shape;126;p28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4069700" y="2822550"/>
            <a:ext cx="1862051" cy="1862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8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358000" y="2822547"/>
            <a:ext cx="3328850" cy="186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8"/>
          <p:cNvPicPr preferRelativeResize="0"/>
          <p:nvPr/>
        </p:nvPicPr>
        <p:blipFill rotWithShape="1">
          <a:blip r:embed="rId5"/>
          <a:srcRect r="62353"/>
          <a:stretch>
            <a:fillRect/>
          </a:stretch>
        </p:blipFill>
        <p:spPr>
          <a:xfrm>
            <a:off x="6417700" y="2571750"/>
            <a:ext cx="2151476" cy="214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push dir="r"/>
      </p:transition>
    </mc:Choice>
    <mc:Fallback xmlns="">
      <p:transition>
        <p:push dir="r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CÔNG NGHỆ</a:t>
            </a:r>
          </a:p>
        </p:txBody>
      </p:sp>
      <p:sp>
        <p:nvSpPr>
          <p:cNvPr id="134" name="Google Shape;134;p2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tx1"/>
                </a:solidFill>
              </a:rPr>
              <a:t>Front-End: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endParaRPr sz="2000" dirty="0">
              <a:solidFill>
                <a:schemeClr val="tx1"/>
              </a:solidFill>
            </a:endParaRPr>
          </a:p>
          <a:p>
            <a:pPr marL="4572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US" sz="2000" dirty="0">
                <a:solidFill>
                  <a:schemeClr val="tx1"/>
                </a:solidFill>
              </a:rPr>
              <a:t>-	</a:t>
            </a:r>
            <a:r>
              <a:rPr lang="en-US" sz="2000" dirty="0" err="1">
                <a:solidFill>
                  <a:schemeClr val="tx1"/>
                </a:solidFill>
              </a:rPr>
              <a:t>VueJS</a:t>
            </a:r>
            <a:r>
              <a:rPr lang="en-US" sz="2000" dirty="0">
                <a:solidFill>
                  <a:schemeClr val="tx1"/>
                </a:solidFill>
              </a:rPr>
              <a:t> + Element UI</a:t>
            </a:r>
            <a:endParaRPr sz="2000" dirty="0">
              <a:solidFill>
                <a:schemeClr val="tx1"/>
              </a:solidFill>
            </a:endParaRPr>
          </a:p>
        </p:txBody>
      </p:sp>
      <p:pic>
        <p:nvPicPr>
          <p:cNvPr id="135" name="Google Shape;135;p29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044250" y="2571750"/>
            <a:ext cx="3429004" cy="214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9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4892400" y="2571750"/>
            <a:ext cx="3546150" cy="214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push dir="r"/>
      </p:transition>
    </mc:Choice>
    <mc:Fallback xmlns="">
      <p:transition>
        <p:push dir="r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CÔNG NGHỆ</a:t>
            </a:r>
          </a:p>
        </p:txBody>
      </p:sp>
      <p:sp>
        <p:nvSpPr>
          <p:cNvPr id="142" name="Google Shape;142;p3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tx1"/>
                </a:solidFill>
              </a:rPr>
              <a:t>Database:</a:t>
            </a:r>
            <a:endParaRPr sz="2000" dirty="0">
              <a:solidFill>
                <a:schemeClr val="tx1"/>
              </a:solidFill>
            </a:endParaRPr>
          </a:p>
          <a:p>
            <a:pPr marL="800100" lvl="0" algn="l" rtl="0">
              <a:spcBef>
                <a:spcPts val="1600"/>
              </a:spcBef>
              <a:spcAft>
                <a:spcPts val="1600"/>
              </a:spcAft>
              <a:buFontTx/>
              <a:buChar char="-"/>
            </a:pPr>
            <a:r>
              <a:rPr lang="en-US" sz="2000" dirty="0">
                <a:solidFill>
                  <a:schemeClr val="tx1"/>
                </a:solidFill>
              </a:rPr>
              <a:t>MariaDB </a:t>
            </a:r>
            <a:r>
              <a:rPr lang="en-US" sz="2000" dirty="0" err="1">
                <a:solidFill>
                  <a:schemeClr val="tx1"/>
                </a:solidFill>
              </a:rPr>
              <a:t>và</a:t>
            </a:r>
            <a:r>
              <a:rPr lang="en-US" sz="2000" dirty="0">
                <a:solidFill>
                  <a:schemeClr val="tx1"/>
                </a:solidFill>
              </a:rPr>
              <a:t> ORM: </a:t>
            </a:r>
            <a:r>
              <a:rPr lang="en-US" sz="2000" dirty="0" err="1">
                <a:solidFill>
                  <a:schemeClr val="tx1"/>
                </a:solidFill>
              </a:rPr>
              <a:t>SQLAlchemy</a:t>
            </a:r>
            <a:endParaRPr lang="en-US" sz="2000" dirty="0">
              <a:solidFill>
                <a:schemeClr val="tx1"/>
              </a:solidFill>
            </a:endParaRPr>
          </a:p>
          <a:p>
            <a:pPr marL="800100" lvl="0" algn="l" rtl="0">
              <a:spcBef>
                <a:spcPts val="1600"/>
              </a:spcBef>
              <a:spcAft>
                <a:spcPts val="1600"/>
              </a:spcAft>
              <a:buFontTx/>
              <a:buChar char="-"/>
            </a:pPr>
            <a:r>
              <a:rPr lang="en-US" sz="2000" dirty="0" err="1">
                <a:solidFill>
                  <a:schemeClr val="tx1"/>
                </a:solidFill>
              </a:rPr>
              <a:t>elasticsearch</a:t>
            </a:r>
            <a:endParaRPr lang="en-US" sz="2000" dirty="0">
              <a:solidFill>
                <a:schemeClr val="tx1"/>
              </a:solidFill>
            </a:endParaRPr>
          </a:p>
        </p:txBody>
      </p:sp>
      <p:pic>
        <p:nvPicPr>
          <p:cNvPr id="143" name="Google Shape;143;p30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445273" y="3212862"/>
            <a:ext cx="3864334" cy="155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E8846C7-6D00-9E4E-8B75-6695A53D18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7515" y="3013649"/>
            <a:ext cx="2872851" cy="147022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3082E89-0DF8-F247-A0EB-20C8525D6D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4867" y="792259"/>
            <a:ext cx="2095500" cy="1841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push dir="r"/>
      </p:transition>
    </mc:Choice>
    <mc:Fallback xmlns="">
      <p:transition>
        <p:push dir="r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CÔNG NGHỆ</a:t>
            </a:r>
          </a:p>
        </p:txBody>
      </p:sp>
      <p:sp>
        <p:nvSpPr>
          <p:cNvPr id="149" name="Google Shape;149;p3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2000" b="1" dirty="0">
                <a:solidFill>
                  <a:schemeClr val="tx1"/>
                </a:solidFill>
              </a:rPr>
              <a:t>Database Schema</a:t>
            </a:r>
            <a:endParaRPr sz="2000" dirty="0">
              <a:solidFill>
                <a:schemeClr val="tx1"/>
              </a:solidFill>
            </a:endParaRPr>
          </a:p>
        </p:txBody>
      </p:sp>
      <p:pic>
        <p:nvPicPr>
          <p:cNvPr id="150" name="Google Shape;150;p31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2626544" y="1017725"/>
            <a:ext cx="5967855" cy="369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push dir="r"/>
      </p:transition>
    </mc:Choice>
    <mc:Fallback xmlns="">
      <p:transition>
        <p:push dir="r"/>
      </p:transition>
    </mc:Fallback>
  </mc:AlternateContent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</TotalTime>
  <Words>922</Words>
  <Application>Microsoft Macintosh PowerPoint</Application>
  <PresentationFormat>On-screen Show (16:9)</PresentationFormat>
  <Paragraphs>137</Paragraphs>
  <Slides>42</Slides>
  <Notes>40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42</vt:i4>
      </vt:variant>
    </vt:vector>
  </HeadingPairs>
  <TitlesOfParts>
    <vt:vector size="48" baseType="lpstr">
      <vt:lpstr>Symbol</vt:lpstr>
      <vt:lpstr>Oswald</vt:lpstr>
      <vt:lpstr>Average</vt:lpstr>
      <vt:lpstr>Arial</vt:lpstr>
      <vt:lpstr>Simple Light</vt:lpstr>
      <vt:lpstr>Slate</vt:lpstr>
      <vt:lpstr>Online Book Rental Library</vt:lpstr>
      <vt:lpstr>ONLINE BOOK RENTAL LIBRARY </vt:lpstr>
      <vt:lpstr>Ý tưởng ?</vt:lpstr>
      <vt:lpstr>Ý tưởng</vt:lpstr>
      <vt:lpstr>GIỚI THIỆU VỀ HỆ THỐNG</vt:lpstr>
      <vt:lpstr>CÔNG NGHỆ</vt:lpstr>
      <vt:lpstr>CÔNG NGHỆ</vt:lpstr>
      <vt:lpstr>CÔNG NGHỆ</vt:lpstr>
      <vt:lpstr>CÔNG NGHỆ</vt:lpstr>
      <vt:lpstr>BẢO MẬT</vt:lpstr>
      <vt:lpstr>Các Actor chính</vt:lpstr>
      <vt:lpstr>Các Use case chính</vt:lpstr>
      <vt:lpstr>USE CASE: ĐĂNG KÝ</vt:lpstr>
      <vt:lpstr>USE CASE: ĐĂNG KÝ</vt:lpstr>
      <vt:lpstr>2. USE CASE: ĐĂNG NHẬP</vt:lpstr>
      <vt:lpstr>2. USE CASE: ĐĂNG NHẬP</vt:lpstr>
      <vt:lpstr>2. USE CASE: ĐĂNG NHẬP </vt:lpstr>
      <vt:lpstr>3. USE CASE: ĐĂNG XUẤT</vt:lpstr>
      <vt:lpstr>3. USE CASE: ĐĂNG XUẤT </vt:lpstr>
      <vt:lpstr>4. USE CASE: XEM SÁCH</vt:lpstr>
      <vt:lpstr>4. USE CASE: XEM SÁCH </vt:lpstr>
      <vt:lpstr>5. USE CASE: TÌM SÁCH </vt:lpstr>
      <vt:lpstr>5. USE CASE: TÌM SÁCH</vt:lpstr>
      <vt:lpstr>6. USE CASE: DUYỆT SÁCH </vt:lpstr>
      <vt:lpstr>6. USE CASE: DUYỆT SÁCH  </vt:lpstr>
      <vt:lpstr>7. USE CASE:  THÔNG TIN CỦA USER</vt:lpstr>
      <vt:lpstr>8. USE CASE:  CHO THUÊ SÁCH</vt:lpstr>
      <vt:lpstr>8. USE CASE:  CHO THUÊ SÁCH</vt:lpstr>
      <vt:lpstr>8. USE CASE:  CHO THUÊ SÁCH</vt:lpstr>
      <vt:lpstr>9. USE CASE: MƯỢN SÁCH</vt:lpstr>
      <vt:lpstr>9. USE CASE: MƯỢN SÁCH</vt:lpstr>
      <vt:lpstr>9. USE CASE: MƯỢN SÁCH </vt:lpstr>
      <vt:lpstr>9. USE CASE: MƯỢN SÁCH </vt:lpstr>
      <vt:lpstr>10 . USE CASE: TRẢ SÁCH</vt:lpstr>
      <vt:lpstr>10 . USE CASE: TRẢ SÁCH </vt:lpstr>
      <vt:lpstr>11 . USE CASE: ĐÁNH GIÁ SÁCH</vt:lpstr>
      <vt:lpstr>11 . USE CASE: ĐÁNH GIÁ SÁCH </vt:lpstr>
      <vt:lpstr>11 . USE CASE:  THANH TOÁN</vt:lpstr>
      <vt:lpstr>11 . USE CASE:  THANH TOÁN</vt:lpstr>
      <vt:lpstr>11 . USE CASE:  THANH TOÁN</vt:lpstr>
      <vt:lpstr>12 . USE CASE:  GỢI Ý SÁCH NÊN ĐỌC</vt:lpstr>
      <vt:lpstr>DEMO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Online Book Rental Library</dc:title>
  <dc:creator/>
  <cp:lastModifiedBy>Jeto hat</cp:lastModifiedBy>
  <cp:revision>11</cp:revision>
  <dcterms:created xsi:type="dcterms:W3CDTF">2019-12-21T15:04:32Z</dcterms:created>
  <dcterms:modified xsi:type="dcterms:W3CDTF">2019-12-23T19:31:20Z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1033-11.2.0.9107</vt:lpwstr>
  </property>
</Properties>
</file>